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wmf" ContentType="image/x-w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 id="2147483660" r:id="rId2"/>
  </p:sldMasterIdLst>
  <p:notesMasterIdLst>
    <p:notesMasterId r:id="rId44"/>
  </p:notesMasterIdLst>
  <p:handoutMasterIdLst>
    <p:handoutMasterId r:id="rId45"/>
  </p:handoutMasterIdLst>
  <p:sldIdLst>
    <p:sldId id="301" r:id="rId3"/>
    <p:sldId id="307" r:id="rId4"/>
    <p:sldId id="308" r:id="rId5"/>
    <p:sldId id="309" r:id="rId6"/>
    <p:sldId id="310" r:id="rId7"/>
    <p:sldId id="311" r:id="rId8"/>
    <p:sldId id="312" r:id="rId9"/>
    <p:sldId id="313" r:id="rId10"/>
    <p:sldId id="314" r:id="rId11"/>
    <p:sldId id="315" r:id="rId12"/>
    <p:sldId id="316" r:id="rId13"/>
    <p:sldId id="317" r:id="rId14"/>
    <p:sldId id="318" r:id="rId15"/>
    <p:sldId id="319" r:id="rId16"/>
    <p:sldId id="320" r:id="rId17"/>
    <p:sldId id="321" r:id="rId18"/>
    <p:sldId id="322" r:id="rId19"/>
    <p:sldId id="323" r:id="rId20"/>
    <p:sldId id="324" r:id="rId21"/>
    <p:sldId id="346" r:id="rId22"/>
    <p:sldId id="326" r:id="rId23"/>
    <p:sldId id="327" r:id="rId24"/>
    <p:sldId id="328" r:id="rId25"/>
    <p:sldId id="329" r:id="rId26"/>
    <p:sldId id="330" r:id="rId27"/>
    <p:sldId id="331" r:id="rId28"/>
    <p:sldId id="332" r:id="rId29"/>
    <p:sldId id="333" r:id="rId30"/>
    <p:sldId id="334" r:id="rId31"/>
    <p:sldId id="335" r:id="rId32"/>
    <p:sldId id="336" r:id="rId33"/>
    <p:sldId id="337" r:id="rId34"/>
    <p:sldId id="338" r:id="rId35"/>
    <p:sldId id="339" r:id="rId36"/>
    <p:sldId id="340" r:id="rId37"/>
    <p:sldId id="341" r:id="rId38"/>
    <p:sldId id="342" r:id="rId39"/>
    <p:sldId id="343" r:id="rId40"/>
    <p:sldId id="344" r:id="rId41"/>
    <p:sldId id="345" r:id="rId42"/>
    <p:sldId id="306" r:id="rId43"/>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97" autoAdjust="0"/>
    <p:restoredTop sz="94364" autoAdjust="0"/>
  </p:normalViewPr>
  <p:slideViewPr>
    <p:cSldViewPr snapToGrid="0" snapToObjects="1">
      <p:cViewPr varScale="1">
        <p:scale>
          <a:sx n="65" d="100"/>
          <a:sy n="65" d="100"/>
        </p:scale>
        <p:origin x="78"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handoutMaster" Target="handoutMasters/handout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viewProps" Target="viewProps.xml"/><Relationship Id="rId8" Type="http://schemas.openxmlformats.org/officeDocument/2006/relationships/slide" Target="slides/slide6.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7.wmf"/><Relationship Id="rId2" Type="http://schemas.openxmlformats.org/officeDocument/2006/relationships/image" Target="../media/image6.wmf"/><Relationship Id="rId1" Type="http://schemas.openxmlformats.org/officeDocument/2006/relationships/image" Target="../media/image5.wmf"/><Relationship Id="rId6" Type="http://schemas.openxmlformats.org/officeDocument/2006/relationships/image" Target="../media/image10.wmf"/><Relationship Id="rId5" Type="http://schemas.openxmlformats.org/officeDocument/2006/relationships/image" Target="../media/image9.wmf"/><Relationship Id="rId4" Type="http://schemas.openxmlformats.org/officeDocument/2006/relationships/image" Target="../media/image8.w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39.wmf"/><Relationship Id="rId1" Type="http://schemas.openxmlformats.org/officeDocument/2006/relationships/image" Target="../media/image38.wmf"/></Relationships>
</file>

<file path=ppt/drawings/_rels/vmlDrawing11.vml.rels><?xml version="1.0" encoding="UTF-8" standalone="yes"?>
<Relationships xmlns="http://schemas.openxmlformats.org/package/2006/relationships"><Relationship Id="rId3" Type="http://schemas.openxmlformats.org/officeDocument/2006/relationships/image" Target="../media/image42.wmf"/><Relationship Id="rId2" Type="http://schemas.openxmlformats.org/officeDocument/2006/relationships/image" Target="../media/image41.wmf"/><Relationship Id="rId1" Type="http://schemas.openxmlformats.org/officeDocument/2006/relationships/image" Target="../media/image40.wmf"/><Relationship Id="rId4" Type="http://schemas.openxmlformats.org/officeDocument/2006/relationships/image" Target="../media/image43.w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44.wmf"/></Relationships>
</file>

<file path=ppt/drawings/_rels/vmlDrawing13.vml.rels><?xml version="1.0" encoding="UTF-8" standalone="yes"?>
<Relationships xmlns="http://schemas.openxmlformats.org/package/2006/relationships"><Relationship Id="rId3" Type="http://schemas.openxmlformats.org/officeDocument/2006/relationships/image" Target="../media/image47.wmf"/><Relationship Id="rId2" Type="http://schemas.openxmlformats.org/officeDocument/2006/relationships/image" Target="../media/image46.wmf"/><Relationship Id="rId1" Type="http://schemas.openxmlformats.org/officeDocument/2006/relationships/image" Target="../media/image45.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3.wmf"/><Relationship Id="rId2" Type="http://schemas.openxmlformats.org/officeDocument/2006/relationships/image" Target="../media/image12.wmf"/><Relationship Id="rId1" Type="http://schemas.openxmlformats.org/officeDocument/2006/relationships/image" Target="../media/image11.wmf"/><Relationship Id="rId4" Type="http://schemas.openxmlformats.org/officeDocument/2006/relationships/image" Target="../media/image14.w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7.wmf"/><Relationship Id="rId2" Type="http://schemas.openxmlformats.org/officeDocument/2006/relationships/image" Target="../media/image16.wmf"/><Relationship Id="rId1" Type="http://schemas.openxmlformats.org/officeDocument/2006/relationships/image" Target="../media/image15.wmf"/><Relationship Id="rId4" Type="http://schemas.openxmlformats.org/officeDocument/2006/relationships/image" Target="../media/image18.w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20.wmf"/><Relationship Id="rId1" Type="http://schemas.openxmlformats.org/officeDocument/2006/relationships/image" Target="../media/image19.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22.wmf"/></Relationships>
</file>

<file path=ppt/drawings/_rels/vmlDrawing6.vml.rels><?xml version="1.0" encoding="UTF-8" standalone="yes"?>
<Relationships xmlns="http://schemas.openxmlformats.org/package/2006/relationships"><Relationship Id="rId3" Type="http://schemas.openxmlformats.org/officeDocument/2006/relationships/image" Target="../media/image25.wmf"/><Relationship Id="rId2" Type="http://schemas.openxmlformats.org/officeDocument/2006/relationships/image" Target="../media/image24.wmf"/><Relationship Id="rId1" Type="http://schemas.openxmlformats.org/officeDocument/2006/relationships/image" Target="../media/image23.wmf"/><Relationship Id="rId6" Type="http://schemas.openxmlformats.org/officeDocument/2006/relationships/image" Target="../media/image28.wmf"/><Relationship Id="rId5" Type="http://schemas.openxmlformats.org/officeDocument/2006/relationships/image" Target="../media/image27.wmf"/><Relationship Id="rId4" Type="http://schemas.openxmlformats.org/officeDocument/2006/relationships/image" Target="../media/image26.w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30.wmf"/><Relationship Id="rId1" Type="http://schemas.openxmlformats.org/officeDocument/2006/relationships/image" Target="../media/image29.w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32.wmf"/><Relationship Id="rId1" Type="http://schemas.openxmlformats.org/officeDocument/2006/relationships/image" Target="../media/image31.w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36.wmf"/><Relationship Id="rId1" Type="http://schemas.openxmlformats.org/officeDocument/2006/relationships/image" Target="../media/image35.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12/8/2017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10.wmf>
</file>

<file path=ppt/media/image11.wmf>
</file>

<file path=ppt/media/image12.wmf>
</file>

<file path=ppt/media/image13.wmf>
</file>

<file path=ppt/media/image14.wmf>
</file>

<file path=ppt/media/image15.wmf>
</file>

<file path=ppt/media/image16.wmf>
</file>

<file path=ppt/media/image17.wmf>
</file>

<file path=ppt/media/image18.wmf>
</file>

<file path=ppt/media/image19.wmf>
</file>

<file path=ppt/media/image2.jpg>
</file>

<file path=ppt/media/image20.wmf>
</file>

<file path=ppt/media/image22.wmf>
</file>

<file path=ppt/media/image23.wmf>
</file>

<file path=ppt/media/image24.wmf>
</file>

<file path=ppt/media/image25.wmf>
</file>

<file path=ppt/media/image26.wmf>
</file>

<file path=ppt/media/image27.wmf>
</file>

<file path=ppt/media/image28.wmf>
</file>

<file path=ppt/media/image29.wmf>
</file>

<file path=ppt/media/image3.jpg>
</file>

<file path=ppt/media/image30.wmf>
</file>

<file path=ppt/media/image31.wmf>
</file>

<file path=ppt/media/image32.wmf>
</file>

<file path=ppt/media/image35.wmf>
</file>

<file path=ppt/media/image36.wmf>
</file>

<file path=ppt/media/image38.wmf>
</file>

<file path=ppt/media/image39.wmf>
</file>

<file path=ppt/media/image40.wmf>
</file>

<file path=ppt/media/image41.wmf>
</file>

<file path=ppt/media/image42.wmf>
</file>

<file path=ppt/media/image43.wmf>
</file>

<file path=ppt/media/image44.wmf>
</file>

<file path=ppt/media/image45.wmf>
</file>

<file path=ppt/media/image46.wmf>
</file>

<file path=ppt/media/image47.wmf>
</file>

<file path=ppt/media/image48.png>
</file>

<file path=ppt/media/image5.wmf>
</file>

<file path=ppt/media/image6.wmf>
</file>

<file path=ppt/media/image7.wmf>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smtClean="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smtClean="0">
                <a:solidFill>
                  <a:schemeClr val="dk1"/>
                </a:solidFill>
                <a:latin typeface="Arial"/>
                <a:ea typeface="Arial"/>
                <a:cs typeface="Arial"/>
                <a:sym typeface="Arial"/>
              </a:rPr>
              <a:t>1) MathType Plugin</a:t>
            </a:r>
          </a:p>
          <a:p>
            <a:r>
              <a:rPr lang="en-US" sz="1200" b="0" i="0" u="none" strike="noStrike" kern="1200" cap="none" dirty="0" smtClean="0">
                <a:solidFill>
                  <a:schemeClr val="dk1"/>
                </a:solidFill>
                <a:latin typeface="Arial"/>
                <a:ea typeface="Arial"/>
                <a:cs typeface="Arial"/>
                <a:sym typeface="Arial"/>
              </a:rPr>
              <a:t>2) Math Player (free versions available)</a:t>
            </a:r>
          </a:p>
          <a:p>
            <a:r>
              <a:rPr lang="en-US" sz="1200" b="0" i="0" u="none" strike="noStrike" kern="1200" cap="none" dirty="0" smtClean="0">
                <a:solidFill>
                  <a:schemeClr val="dk1"/>
                </a:solidFill>
                <a:latin typeface="Arial"/>
                <a:ea typeface="Arial"/>
                <a:cs typeface="Arial"/>
                <a:sym typeface="Arial"/>
              </a:rPr>
              <a:t>3) NVDA Reader (free versions available)</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3099114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8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3245734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Two Conten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2" name="Shape 32"/>
          <p:cNvSpPr txBox="1">
            <a:spLocks noGrp="1"/>
          </p:cNvSpPr>
          <p:nvPr>
            <p:ph type="body" idx="1"/>
          </p:nvPr>
        </p:nvSpPr>
        <p:spPr>
          <a:xfrm>
            <a:off x="457200" y="1600200"/>
            <a:ext cx="82296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smtClean="0"/>
          </a:p>
          <a:p>
            <a:pPr lvl="1"/>
            <a:endParaRPr lang="en-US" dirty="0" smtClean="0"/>
          </a:p>
          <a:p>
            <a:pPr lvl="2"/>
            <a:endParaRPr dirty="0"/>
          </a:p>
        </p:txBody>
      </p:sp>
      <p:sp>
        <p:nvSpPr>
          <p:cNvPr id="33" name="Shape 33"/>
          <p:cNvSpPr txBox="1">
            <a:spLocks noGrp="1"/>
          </p:cNvSpPr>
          <p:nvPr>
            <p:ph type="body" idx="2"/>
          </p:nvPr>
        </p:nvSpPr>
        <p:spPr>
          <a:xfrm>
            <a:off x="457200" y="3962400"/>
            <a:ext cx="82296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smtClean="0"/>
          </a:p>
          <a:p>
            <a:pPr lvl="1"/>
            <a:endParaRPr lang="en-US" dirty="0" smtClean="0"/>
          </a:p>
          <a:p>
            <a:pPr lvl="2"/>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146176256"/>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lank">
    <p:spTree>
      <p:nvGrpSpPr>
        <p:cNvPr id="1" name="Shape 79"/>
        <p:cNvGrpSpPr/>
        <p:nvPr/>
      </p:nvGrpSpPr>
      <p:grpSpPr>
        <a:xfrm>
          <a:off x="0" y="0"/>
          <a:ext cx="0" cy="0"/>
          <a:chOff x="0" y="0"/>
          <a:chExt cx="0" cy="0"/>
        </a:xfrm>
      </p:grpSpPr>
      <p:sp>
        <p:nvSpPr>
          <p:cNvPr id="80" name="Shape 80"/>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1" name="Shape 81"/>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2" name="Shape 82"/>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a:solidFill>
                  <a:srgbClr val="3399B5"/>
                </a:solidFill>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marL="118872" indent="-118872">
              <a:buClr>
                <a:srgbClr val="007FA3"/>
              </a:buClr>
              <a:buSzPct val="25000"/>
              <a:defRPr sz="1600"/>
            </a:lvl1pPr>
            <a:lvl2pPr marL="569913"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12/8/2017</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8329814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3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600200"/>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12/8/2017</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3" name="Content Placeholder 2"/>
          <p:cNvSpPr>
            <a:spLocks noGrp="1"/>
          </p:cNvSpPr>
          <p:nvPr>
            <p:ph idx="13"/>
          </p:nvPr>
        </p:nvSpPr>
        <p:spPr>
          <a:xfrm>
            <a:off x="473720" y="2807084"/>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Content Placeholder 2"/>
          <p:cNvSpPr>
            <a:spLocks noGrp="1"/>
          </p:cNvSpPr>
          <p:nvPr>
            <p:ph idx="14"/>
          </p:nvPr>
        </p:nvSpPr>
        <p:spPr>
          <a:xfrm>
            <a:off x="473720" y="4013968"/>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55135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4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60020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12/8/2017</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3" name="Content Placeholder 2"/>
          <p:cNvSpPr>
            <a:spLocks noGrp="1"/>
          </p:cNvSpPr>
          <p:nvPr>
            <p:ph idx="13"/>
          </p:nvPr>
        </p:nvSpPr>
        <p:spPr>
          <a:xfrm>
            <a:off x="473720" y="264168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Content Placeholder 2"/>
          <p:cNvSpPr>
            <a:spLocks noGrp="1"/>
          </p:cNvSpPr>
          <p:nvPr>
            <p:ph idx="14"/>
          </p:nvPr>
        </p:nvSpPr>
        <p:spPr>
          <a:xfrm>
            <a:off x="457200" y="368316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Content Placeholder 2"/>
          <p:cNvSpPr>
            <a:spLocks noGrp="1"/>
          </p:cNvSpPr>
          <p:nvPr>
            <p:ph idx="15"/>
          </p:nvPr>
        </p:nvSpPr>
        <p:spPr>
          <a:xfrm>
            <a:off x="457200" y="472464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90790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Tree>
    <p:extLst>
      <p:ext uri="{BB962C8B-B14F-4D97-AF65-F5344CB8AC3E}">
        <p14:creationId xmlns:p14="http://schemas.microsoft.com/office/powerpoint/2010/main" val="30688579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idx="10"/>
          </p:nvPr>
        </p:nvSpPr>
        <p:spPr/>
        <p:txBody>
          <a:bodyPr/>
          <a:lstStyle/>
          <a:p>
            <a:endParaRPr lang="en-US"/>
          </a:p>
        </p:txBody>
      </p:sp>
      <p:sp>
        <p:nvSpPr>
          <p:cNvPr id="3" name="Date Placeholder 2"/>
          <p:cNvSpPr>
            <a:spLocks noGrp="1"/>
          </p:cNvSpPr>
          <p:nvPr>
            <p:ph type="dt" idx="1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1087817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5" name="Shape 55"/>
          <p:cNvSpPr txBox="1">
            <a:spLocks noGrp="1"/>
          </p:cNvSpPr>
          <p:nvPr>
            <p:ph type="body" idx="1"/>
          </p:nvPr>
        </p:nvSpPr>
        <p:spPr>
          <a:xfrm>
            <a:off x="457200" y="5368160"/>
            <a:ext cx="8229600" cy="916856"/>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826302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and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tabLst>
                <a:tab pos="176213" algn="l"/>
              </a:tabLst>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a:p>
            <a:pPr lvl="1"/>
            <a:endParaRPr lang="en-IN" dirty="0" smtClean="0"/>
          </a:p>
          <a:p>
            <a:pPr lvl="2"/>
            <a:endParaRPr lang="en-IN" dirty="0"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34289802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4" name="Content Placeholder 3"/>
          <p:cNvSpPr>
            <a:spLocks noGrp="1"/>
          </p:cNvSpPr>
          <p:nvPr>
            <p:ph sz="quarter" idx="18"/>
          </p:nvPr>
        </p:nvSpPr>
        <p:spPr>
          <a:xfrm>
            <a:off x="457200" y="5811838"/>
            <a:ext cx="8229600" cy="457200"/>
          </a:xfrm>
        </p:spPr>
        <p:txBody>
          <a:bodyPr/>
          <a:lstStyle>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7"/>
          <p:cNvSpPr>
            <a:spLocks noGrp="1"/>
          </p:cNvSpPr>
          <p:nvPr>
            <p:ph sz="quarter" idx="19"/>
          </p:nvPr>
        </p:nvSpPr>
        <p:spPr>
          <a:xfrm>
            <a:off x="3657601" y="6418263"/>
            <a:ext cx="479834" cy="29845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20"/>
          </p:nvPr>
        </p:nvSpPr>
        <p:spPr>
          <a:xfrm>
            <a:off x="5503863" y="6418263"/>
            <a:ext cx="453317"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Content Placeholder 13"/>
          <p:cNvSpPr>
            <a:spLocks noGrp="1"/>
          </p:cNvSpPr>
          <p:nvPr>
            <p:ph sz="quarter" idx="21"/>
          </p:nvPr>
        </p:nvSpPr>
        <p:spPr>
          <a:xfrm>
            <a:off x="7200900" y="6418263"/>
            <a:ext cx="576027"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Content Placeholder 5"/>
          <p:cNvSpPr>
            <a:spLocks noGrp="1"/>
          </p:cNvSpPr>
          <p:nvPr>
            <p:ph sz="quarter" idx="22"/>
          </p:nvPr>
        </p:nvSpPr>
        <p:spPr>
          <a:xfrm flipH="1">
            <a:off x="7976101" y="6418263"/>
            <a:ext cx="778599"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4479498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3" name="Shape 63"/>
          <p:cNvSpPr txBox="1">
            <a:spLocks noGrp="1"/>
          </p:cNvSpPr>
          <p:nvPr>
            <p:ph type="body" idx="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457200" y="1600200"/>
            <a:ext cx="8229600" cy="45259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16">
            <a:alphaModFix/>
          </a:blip>
          <a:srcRect/>
          <a:stretch/>
        </p:blipFill>
        <p:spPr>
          <a:xfrm>
            <a:off x="443972" y="6429709"/>
            <a:ext cx="917999" cy="279914"/>
          </a:xfrm>
          <a:prstGeom prst="rect">
            <a:avLst/>
          </a:prstGeom>
          <a:noFill/>
          <a:ln>
            <a:noFill/>
          </a:ln>
        </p:spPr>
      </p:pic>
      <p:sp>
        <p:nvSpPr>
          <p:cNvPr id="16" name="Text Placeholder 5"/>
          <p:cNvSpPr txBox="1">
            <a:spLocks/>
          </p:cNvSpPr>
          <p:nvPr userDrawn="1"/>
        </p:nvSpPr>
        <p:spPr>
          <a:xfrm>
            <a:off x="2743200" y="6474315"/>
            <a:ext cx="6077663" cy="229382"/>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smtClean="0">
                <a:solidFill>
                  <a:schemeClr val="tx1"/>
                </a:solidFill>
                <a:latin typeface="Verdana"/>
                <a:ea typeface="Verdana" panose="020B0604030504040204" pitchFamily="34" charset="0"/>
                <a:cs typeface="Verdana" panose="020B0604030504040204" pitchFamily="34" charset="0"/>
              </a:rPr>
              <a:t>Copyright © 2019, 2016, 2013 Pearson Education, Inc. All Rights 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Tree>
  </p:cSld>
  <p:clrMap bg1="lt1" tx1="dk1" bg2="dk2" tx2="lt2" accent1="accent1" accent2="accent2" accent3="accent3" accent4="accent4" accent5="accent5" accent6="accent6" hlink="hlink" folHlink="folHlink"/>
  <p:sldLayoutIdLst>
    <p:sldLayoutId id="2147483665" r:id="rId1"/>
    <p:sldLayoutId id="2147483666" r:id="rId2"/>
    <p:sldLayoutId id="2147483649" r:id="rId3"/>
    <p:sldLayoutId id="2147483668" r:id="rId4"/>
    <p:sldLayoutId id="2147483669" r:id="rId5"/>
    <p:sldLayoutId id="2147483651" r:id="rId6"/>
    <p:sldLayoutId id="2147483654" r:id="rId7"/>
    <p:sldLayoutId id="2147483655" r:id="rId8"/>
    <p:sldLayoutId id="2147483656" r:id="rId9"/>
    <p:sldLayoutId id="2147483667" r:id="rId10"/>
    <p:sldLayoutId id="2147483657" r:id="rId11"/>
    <p:sldLayoutId id="2147483673" r:id="rId12"/>
    <p:sldLayoutId id="2147483678" r:id="rId13"/>
    <p:sldLayoutId id="2147483679"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4">
            <a:alphaModFix/>
          </a:blip>
          <a:srcRect/>
          <a:stretch/>
        </p:blipFill>
        <p:spPr>
          <a:xfrm>
            <a:off x="443972" y="6429709"/>
            <a:ext cx="917999" cy="279914"/>
          </a:xfrm>
          <a:prstGeom prst="rect">
            <a:avLst/>
          </a:prstGeom>
          <a:noFill/>
          <a:ln>
            <a:noFill/>
          </a:ln>
        </p:spPr>
      </p:pic>
    </p:spTree>
    <p:extLst>
      <p:ext uri="{BB962C8B-B14F-4D97-AF65-F5344CB8AC3E}">
        <p14:creationId xmlns:p14="http://schemas.microsoft.com/office/powerpoint/2010/main" val="200283969"/>
      </p:ext>
    </p:extLst>
  </p:cSld>
  <p:clrMap bg1="lt1" tx1="dk1" bg2="dk2" tx2="lt2" accent1="accent1" accent2="accent2" accent3="accent3" accent4="accent4" accent5="accent5" accent6="accent6" hlink="hlink" folHlink="folHlink"/>
  <p:sldLayoutIdLst>
    <p:sldLayoutId id="2147483664" r:id="rId1"/>
    <p:sldLayoutId id="2147483693"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55588" marR="0" lvl="0" indent="-25603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8" Type="http://schemas.openxmlformats.org/officeDocument/2006/relationships/image" Target="../media/image7.wmf"/><Relationship Id="rId13" Type="http://schemas.openxmlformats.org/officeDocument/2006/relationships/oleObject" Target="../embeddings/oleObject6.bin"/><Relationship Id="rId3" Type="http://schemas.openxmlformats.org/officeDocument/2006/relationships/oleObject" Target="../embeddings/oleObject1.bin"/><Relationship Id="rId7" Type="http://schemas.openxmlformats.org/officeDocument/2006/relationships/oleObject" Target="../embeddings/oleObject3.bin"/><Relationship Id="rId12" Type="http://schemas.openxmlformats.org/officeDocument/2006/relationships/image" Target="../media/image9.wmf"/><Relationship Id="rId2" Type="http://schemas.openxmlformats.org/officeDocument/2006/relationships/slideLayout" Target="../slideLayouts/slideLayout10.xml"/><Relationship Id="rId1" Type="http://schemas.openxmlformats.org/officeDocument/2006/relationships/vmlDrawing" Target="../drawings/vmlDrawing1.vml"/><Relationship Id="rId6" Type="http://schemas.openxmlformats.org/officeDocument/2006/relationships/image" Target="../media/image6.wmf"/><Relationship Id="rId11" Type="http://schemas.openxmlformats.org/officeDocument/2006/relationships/oleObject" Target="../embeddings/oleObject5.bin"/><Relationship Id="rId5" Type="http://schemas.openxmlformats.org/officeDocument/2006/relationships/oleObject" Target="../embeddings/oleObject2.bin"/><Relationship Id="rId10" Type="http://schemas.openxmlformats.org/officeDocument/2006/relationships/image" Target="../media/image8.wmf"/><Relationship Id="rId4" Type="http://schemas.openxmlformats.org/officeDocument/2006/relationships/image" Target="../media/image5.wmf"/><Relationship Id="rId9" Type="http://schemas.openxmlformats.org/officeDocument/2006/relationships/oleObject" Target="../embeddings/oleObject4.bin"/><Relationship Id="rId14" Type="http://schemas.openxmlformats.org/officeDocument/2006/relationships/image" Target="../media/image10.wmf"/></Relationships>
</file>

<file path=ppt/slides/_rels/slide13.xml.rels><?xml version="1.0" encoding="UTF-8" standalone="yes"?>
<Relationships xmlns="http://schemas.openxmlformats.org/package/2006/relationships"><Relationship Id="rId8" Type="http://schemas.openxmlformats.org/officeDocument/2006/relationships/image" Target="../media/image13.wmf"/><Relationship Id="rId3" Type="http://schemas.openxmlformats.org/officeDocument/2006/relationships/oleObject" Target="../embeddings/oleObject7.bin"/><Relationship Id="rId7" Type="http://schemas.openxmlformats.org/officeDocument/2006/relationships/oleObject" Target="../embeddings/oleObject9.bin"/><Relationship Id="rId2" Type="http://schemas.openxmlformats.org/officeDocument/2006/relationships/slideLayout" Target="../slideLayouts/slideLayout3.xml"/><Relationship Id="rId1" Type="http://schemas.openxmlformats.org/officeDocument/2006/relationships/vmlDrawing" Target="../drawings/vmlDrawing2.vml"/><Relationship Id="rId6" Type="http://schemas.openxmlformats.org/officeDocument/2006/relationships/image" Target="../media/image12.wmf"/><Relationship Id="rId5" Type="http://schemas.openxmlformats.org/officeDocument/2006/relationships/oleObject" Target="../embeddings/oleObject8.bin"/><Relationship Id="rId10" Type="http://schemas.openxmlformats.org/officeDocument/2006/relationships/image" Target="../media/image14.wmf"/><Relationship Id="rId4" Type="http://schemas.openxmlformats.org/officeDocument/2006/relationships/image" Target="../media/image11.wmf"/><Relationship Id="rId9" Type="http://schemas.openxmlformats.org/officeDocument/2006/relationships/oleObject" Target="../embeddings/oleObject10.bin"/></Relationships>
</file>

<file path=ppt/slides/_rels/slide14.xml.rels><?xml version="1.0" encoding="UTF-8" standalone="yes"?>
<Relationships xmlns="http://schemas.openxmlformats.org/package/2006/relationships"><Relationship Id="rId8" Type="http://schemas.openxmlformats.org/officeDocument/2006/relationships/image" Target="../media/image17.wmf"/><Relationship Id="rId3" Type="http://schemas.openxmlformats.org/officeDocument/2006/relationships/oleObject" Target="../embeddings/oleObject11.bin"/><Relationship Id="rId7" Type="http://schemas.openxmlformats.org/officeDocument/2006/relationships/oleObject" Target="../embeddings/oleObject13.bin"/><Relationship Id="rId2" Type="http://schemas.openxmlformats.org/officeDocument/2006/relationships/slideLayout" Target="../slideLayouts/slideLayout3.xml"/><Relationship Id="rId1" Type="http://schemas.openxmlformats.org/officeDocument/2006/relationships/vmlDrawing" Target="../drawings/vmlDrawing3.vml"/><Relationship Id="rId6" Type="http://schemas.openxmlformats.org/officeDocument/2006/relationships/image" Target="../media/image16.wmf"/><Relationship Id="rId5" Type="http://schemas.openxmlformats.org/officeDocument/2006/relationships/oleObject" Target="../embeddings/oleObject12.bin"/><Relationship Id="rId10" Type="http://schemas.openxmlformats.org/officeDocument/2006/relationships/image" Target="../media/image18.wmf"/><Relationship Id="rId4" Type="http://schemas.openxmlformats.org/officeDocument/2006/relationships/image" Target="../media/image15.wmf"/><Relationship Id="rId9" Type="http://schemas.openxmlformats.org/officeDocument/2006/relationships/oleObject" Target="../embeddings/oleObject14.bin"/></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Layout" Target="../slideLayouts/slideLayout10.xml"/><Relationship Id="rId1" Type="http://schemas.openxmlformats.org/officeDocument/2006/relationships/vmlDrawing" Target="../drawings/vmlDrawing4.vml"/><Relationship Id="rId6" Type="http://schemas.openxmlformats.org/officeDocument/2006/relationships/image" Target="../media/image20.wmf"/><Relationship Id="rId5" Type="http://schemas.openxmlformats.org/officeDocument/2006/relationships/oleObject" Target="../embeddings/oleObject16.bin"/><Relationship Id="rId4" Type="http://schemas.openxmlformats.org/officeDocument/2006/relationships/image" Target="../media/image19.wmf"/></Relationships>
</file>

<file path=ppt/slides/_rels/slide16.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3.xml"/><Relationship Id="rId1" Type="http://schemas.openxmlformats.org/officeDocument/2006/relationships/vmlDrawing" Target="../drawings/vmlDrawing5.vml"/><Relationship Id="rId4" Type="http://schemas.openxmlformats.org/officeDocument/2006/relationships/image" Target="../media/image22.w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8" Type="http://schemas.openxmlformats.org/officeDocument/2006/relationships/image" Target="../media/image25.wmf"/><Relationship Id="rId13" Type="http://schemas.openxmlformats.org/officeDocument/2006/relationships/oleObject" Target="../embeddings/oleObject23.bin"/><Relationship Id="rId3" Type="http://schemas.openxmlformats.org/officeDocument/2006/relationships/oleObject" Target="../embeddings/oleObject18.bin"/><Relationship Id="rId7" Type="http://schemas.openxmlformats.org/officeDocument/2006/relationships/oleObject" Target="../embeddings/oleObject20.bin"/><Relationship Id="rId12" Type="http://schemas.openxmlformats.org/officeDocument/2006/relationships/image" Target="../media/image27.wmf"/><Relationship Id="rId2" Type="http://schemas.openxmlformats.org/officeDocument/2006/relationships/slideLayout" Target="../slideLayouts/slideLayout14.xml"/><Relationship Id="rId1" Type="http://schemas.openxmlformats.org/officeDocument/2006/relationships/vmlDrawing" Target="../drawings/vmlDrawing6.vml"/><Relationship Id="rId6" Type="http://schemas.openxmlformats.org/officeDocument/2006/relationships/image" Target="../media/image24.wmf"/><Relationship Id="rId11" Type="http://schemas.openxmlformats.org/officeDocument/2006/relationships/oleObject" Target="../embeddings/oleObject22.bin"/><Relationship Id="rId5" Type="http://schemas.openxmlformats.org/officeDocument/2006/relationships/oleObject" Target="../embeddings/oleObject19.bin"/><Relationship Id="rId10" Type="http://schemas.openxmlformats.org/officeDocument/2006/relationships/image" Target="../media/image26.wmf"/><Relationship Id="rId4" Type="http://schemas.openxmlformats.org/officeDocument/2006/relationships/image" Target="../media/image23.wmf"/><Relationship Id="rId9" Type="http://schemas.openxmlformats.org/officeDocument/2006/relationships/oleObject" Target="../embeddings/oleObject21.bin"/><Relationship Id="rId14" Type="http://schemas.openxmlformats.org/officeDocument/2006/relationships/image" Target="../media/image28.w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Layout" Target="../slideLayouts/slideLayout10.xml"/><Relationship Id="rId1" Type="http://schemas.openxmlformats.org/officeDocument/2006/relationships/vmlDrawing" Target="../drawings/vmlDrawing7.vml"/><Relationship Id="rId6" Type="http://schemas.openxmlformats.org/officeDocument/2006/relationships/image" Target="../media/image30.wmf"/><Relationship Id="rId5" Type="http://schemas.openxmlformats.org/officeDocument/2006/relationships/oleObject" Target="../embeddings/oleObject25.bin"/><Relationship Id="rId4" Type="http://schemas.openxmlformats.org/officeDocument/2006/relationships/image" Target="../media/image29.w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26.bin"/><Relationship Id="rId2" Type="http://schemas.openxmlformats.org/officeDocument/2006/relationships/slideLayout" Target="../slideLayouts/slideLayout10.xml"/><Relationship Id="rId1" Type="http://schemas.openxmlformats.org/officeDocument/2006/relationships/vmlDrawing" Target="../drawings/vmlDrawing8.vml"/><Relationship Id="rId6" Type="http://schemas.openxmlformats.org/officeDocument/2006/relationships/image" Target="../media/image32.wmf"/><Relationship Id="rId5" Type="http://schemas.openxmlformats.org/officeDocument/2006/relationships/oleObject" Target="../embeddings/oleObject27.bin"/><Relationship Id="rId4" Type="http://schemas.openxmlformats.org/officeDocument/2006/relationships/image" Target="../media/image31.wmf"/></Relationships>
</file>

<file path=ppt/slides/_rels/slide25.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3.xml"/><Relationship Id="rId1" Type="http://schemas.openxmlformats.org/officeDocument/2006/relationships/vmlDrawing" Target="../drawings/vmlDrawing9.vml"/><Relationship Id="rId6" Type="http://schemas.openxmlformats.org/officeDocument/2006/relationships/image" Target="../media/image36.wmf"/><Relationship Id="rId5" Type="http://schemas.openxmlformats.org/officeDocument/2006/relationships/oleObject" Target="../embeddings/oleObject29.bin"/><Relationship Id="rId4" Type="http://schemas.openxmlformats.org/officeDocument/2006/relationships/image" Target="../media/image35.wmf"/></Relationships>
</file>

<file path=ppt/slides/_rels/slide28.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3.xml"/><Relationship Id="rId1" Type="http://schemas.openxmlformats.org/officeDocument/2006/relationships/vmlDrawing" Target="../drawings/vmlDrawing10.vml"/><Relationship Id="rId6" Type="http://schemas.openxmlformats.org/officeDocument/2006/relationships/image" Target="../media/image39.wmf"/><Relationship Id="rId5" Type="http://schemas.openxmlformats.org/officeDocument/2006/relationships/oleObject" Target="../embeddings/oleObject31.bin"/><Relationship Id="rId4" Type="http://schemas.openxmlformats.org/officeDocument/2006/relationships/image" Target="../media/image38.w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8" Type="http://schemas.openxmlformats.org/officeDocument/2006/relationships/image" Target="../media/image42.wmf"/><Relationship Id="rId3" Type="http://schemas.openxmlformats.org/officeDocument/2006/relationships/oleObject" Target="../embeddings/oleObject32.bin"/><Relationship Id="rId7" Type="http://schemas.openxmlformats.org/officeDocument/2006/relationships/oleObject" Target="../embeddings/oleObject34.bin"/><Relationship Id="rId2" Type="http://schemas.openxmlformats.org/officeDocument/2006/relationships/slideLayout" Target="../slideLayouts/slideLayout10.xml"/><Relationship Id="rId1" Type="http://schemas.openxmlformats.org/officeDocument/2006/relationships/vmlDrawing" Target="../drawings/vmlDrawing11.vml"/><Relationship Id="rId6" Type="http://schemas.openxmlformats.org/officeDocument/2006/relationships/image" Target="../media/image41.wmf"/><Relationship Id="rId5" Type="http://schemas.openxmlformats.org/officeDocument/2006/relationships/oleObject" Target="../embeddings/oleObject33.bin"/><Relationship Id="rId10" Type="http://schemas.openxmlformats.org/officeDocument/2006/relationships/image" Target="../media/image43.wmf"/><Relationship Id="rId4" Type="http://schemas.openxmlformats.org/officeDocument/2006/relationships/image" Target="../media/image40.wmf"/><Relationship Id="rId9" Type="http://schemas.openxmlformats.org/officeDocument/2006/relationships/oleObject" Target="../embeddings/oleObject35.bin"/></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36.bin"/><Relationship Id="rId2" Type="http://schemas.openxmlformats.org/officeDocument/2006/relationships/slideLayout" Target="../slideLayouts/slideLayout3.xml"/><Relationship Id="rId1" Type="http://schemas.openxmlformats.org/officeDocument/2006/relationships/vmlDrawing" Target="../drawings/vmlDrawing12.vml"/><Relationship Id="rId4" Type="http://schemas.openxmlformats.org/officeDocument/2006/relationships/image" Target="../media/image44.wmf"/></Relationships>
</file>

<file path=ppt/slides/_rels/slide37.xml.rels><?xml version="1.0" encoding="UTF-8" standalone="yes"?>
<Relationships xmlns="http://schemas.openxmlformats.org/package/2006/relationships"><Relationship Id="rId8" Type="http://schemas.openxmlformats.org/officeDocument/2006/relationships/image" Target="../media/image47.wmf"/><Relationship Id="rId3" Type="http://schemas.openxmlformats.org/officeDocument/2006/relationships/oleObject" Target="../embeddings/oleObject37.bin"/><Relationship Id="rId7" Type="http://schemas.openxmlformats.org/officeDocument/2006/relationships/oleObject" Target="../embeddings/oleObject39.bin"/><Relationship Id="rId2" Type="http://schemas.openxmlformats.org/officeDocument/2006/relationships/slideLayout" Target="../slideLayouts/slideLayout10.xml"/><Relationship Id="rId1" Type="http://schemas.openxmlformats.org/officeDocument/2006/relationships/vmlDrawing" Target="../drawings/vmlDrawing13.vml"/><Relationship Id="rId6" Type="http://schemas.openxmlformats.org/officeDocument/2006/relationships/image" Target="../media/image46.wmf"/><Relationship Id="rId5" Type="http://schemas.openxmlformats.org/officeDocument/2006/relationships/oleObject" Target="../embeddings/oleObject38.bin"/><Relationship Id="rId4" Type="http://schemas.openxmlformats.org/officeDocument/2006/relationships/image" Target="../media/image45.w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15371"/>
            <a:ext cx="8363663" cy="961482"/>
          </a:xfrm>
        </p:spPr>
        <p:txBody>
          <a:bodyPr anchor="ctr"/>
          <a:lstStyle/>
          <a:p>
            <a:r>
              <a:rPr lang="en-US" dirty="0"/>
              <a:t>Supply Chain Management: Strategy, Planning, and Operation</a:t>
            </a:r>
            <a:endParaRPr lang="en-US" dirty="0">
              <a:solidFill>
                <a:schemeClr val="tx2"/>
              </a:solidFill>
            </a:endParaRPr>
          </a:p>
        </p:txBody>
      </p:sp>
      <p:sp>
        <p:nvSpPr>
          <p:cNvPr id="3" name="Text Placeholder 2"/>
          <p:cNvSpPr>
            <a:spLocks noGrp="1"/>
          </p:cNvSpPr>
          <p:nvPr>
            <p:ph type="body" idx="1"/>
          </p:nvPr>
        </p:nvSpPr>
        <p:spPr>
          <a:xfrm>
            <a:off x="457199" y="1266231"/>
            <a:ext cx="8229600" cy="389592"/>
          </a:xfrm>
        </p:spPr>
        <p:txBody>
          <a:bodyPr/>
          <a:lstStyle/>
          <a:p>
            <a:r>
              <a:rPr lang="en-US" dirty="0" smtClean="0">
                <a:latin typeface="+mn-lt"/>
              </a:rPr>
              <a:t>Seventh Edition</a:t>
            </a:r>
            <a:endParaRPr lang="en-US" dirty="0">
              <a:latin typeface="+mn-lt"/>
            </a:endParaRPr>
          </a:p>
        </p:txBody>
      </p:sp>
      <p:sp>
        <p:nvSpPr>
          <p:cNvPr id="4" name="Text Placeholder 3"/>
          <p:cNvSpPr>
            <a:spLocks noGrp="1"/>
          </p:cNvSpPr>
          <p:nvPr>
            <p:ph type="body" idx="2"/>
          </p:nvPr>
        </p:nvSpPr>
        <p:spPr>
          <a:xfrm>
            <a:off x="5029200" y="1930400"/>
            <a:ext cx="3657600" cy="1094683"/>
          </a:xfrm>
        </p:spPr>
        <p:txBody>
          <a:bodyPr/>
          <a:lstStyle/>
          <a:p>
            <a:pPr lvl="0" algn="ctr"/>
            <a:r>
              <a:rPr lang="en-US" b="1" dirty="0">
                <a:latin typeface="+mn-lt"/>
              </a:rPr>
              <a:t>Chapter </a:t>
            </a:r>
            <a:r>
              <a:rPr lang="en-US" b="1" dirty="0" smtClean="0">
                <a:latin typeface="+mn-lt"/>
              </a:rPr>
              <a:t>16</a:t>
            </a:r>
            <a:endParaRPr lang="en-US" b="1" dirty="0">
              <a:latin typeface="+mn-lt"/>
            </a:endParaRPr>
          </a:p>
        </p:txBody>
      </p:sp>
      <p:sp>
        <p:nvSpPr>
          <p:cNvPr id="5" name="Text Placeholder 4"/>
          <p:cNvSpPr>
            <a:spLocks noGrp="1"/>
          </p:cNvSpPr>
          <p:nvPr>
            <p:ph type="body" idx="3"/>
          </p:nvPr>
        </p:nvSpPr>
        <p:spPr>
          <a:xfrm>
            <a:off x="5029200" y="3114461"/>
            <a:ext cx="3657600" cy="1428510"/>
          </a:xfrm>
        </p:spPr>
        <p:txBody>
          <a:bodyPr/>
          <a:lstStyle/>
          <a:p>
            <a:pPr algn="ctr"/>
            <a:r>
              <a:rPr lang="en-US" dirty="0">
                <a:latin typeface="+mn-lt"/>
              </a:rPr>
              <a:t>Pricing and Revenue Management in a Supply Chain</a:t>
            </a:r>
            <a:endParaRPr lang="en-US" sz="2400" dirty="0">
              <a:latin typeface="+mn-lt"/>
            </a:endParaRPr>
          </a:p>
        </p:txBody>
      </p:sp>
      <p:pic>
        <p:nvPicPr>
          <p:cNvPr id="9" name="Picture 8" descr="Front cover: Supply Chain Management: Strategy, Planning, and Operation Seventh Edition by Chopra."/>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676" y="1752820"/>
            <a:ext cx="3598949" cy="4390364"/>
          </a:xfrm>
          <a:prstGeom prst="rect">
            <a:avLst/>
          </a:prstGeom>
          <a:ln w="6350" cmpd="sng">
            <a:solidFill>
              <a:schemeClr val="tx1"/>
            </a:solidFill>
          </a:ln>
        </p:spPr>
      </p:pic>
      <p:sp>
        <p:nvSpPr>
          <p:cNvPr id="6" name="Text Placeholder 5"/>
          <p:cNvSpPr>
            <a:spLocks noGrp="1"/>
          </p:cNvSpPr>
          <p:nvPr>
            <p:ph type="body" idx="13"/>
          </p:nvPr>
        </p:nvSpPr>
        <p:spPr>
          <a:xfrm>
            <a:off x="2743200" y="6474315"/>
            <a:ext cx="6077663" cy="229382"/>
          </a:xfrm>
        </p:spPr>
        <p:txBody>
          <a:bodyPr anchor="ctr"/>
          <a:lstStyle/>
          <a:p>
            <a:pPr algn="r"/>
            <a:r>
              <a:rPr lang="en-US" altLang="en-US" sz="1200" dirty="0" smtClean="0">
                <a:solidFill>
                  <a:schemeClr val="tx1"/>
                </a:solidFill>
                <a:latin typeface="Verdana"/>
                <a:ea typeface="Verdana" panose="020B0604030504040204" pitchFamily="34" charset="0"/>
                <a:cs typeface="Verdana" panose="020B0604030504040204" pitchFamily="34" charset="0"/>
              </a:rPr>
              <a:t>Copyright © 2019, 2016, 2013 Pearson Education, Inc. All Rights 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1404159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Differential Pricing for Multiple Customer Segments </a:t>
            </a:r>
            <a:r>
              <a:rPr lang="en-US" sz="2000" b="0" kern="1200" dirty="0" smtClean="0">
                <a:latin typeface="Times New Roman" panose="02020603050405020304" pitchFamily="18" charset="0"/>
                <a:ea typeface="+mj-ea"/>
                <a:cs typeface="+mj-cs"/>
              </a:rPr>
              <a:t>(3 of 4)</a:t>
            </a:r>
            <a:endParaRPr lang="en-US" sz="2000" b="0" kern="1200" dirty="0">
              <a:latin typeface="Times New Roman" panose="02020603050405020304" pitchFamily="18" charset="0"/>
              <a:ea typeface="+mj-ea"/>
              <a:cs typeface="+mj-cs"/>
            </a:endParaRPr>
          </a:p>
        </p:txBody>
      </p:sp>
      <p:pic>
        <p:nvPicPr>
          <p:cNvPr id="6" name="Picture 5" descr="A graph plots demand versus price to show revenue generated by To From pricing for 2 segments. The graph falls through points (0, 10,000), (2, 6000),  and (3.50, 3000)."/>
          <p:cNvPicPr>
            <a:picLocks noChangeAspect="1"/>
          </p:cNvPicPr>
          <p:nvPr/>
        </p:nvPicPr>
        <p:blipFill>
          <a:blip r:embed="rId2"/>
          <a:stretch>
            <a:fillRect/>
          </a:stretch>
        </p:blipFill>
        <p:spPr>
          <a:xfrm>
            <a:off x="604086" y="2025176"/>
            <a:ext cx="5269382" cy="3211028"/>
          </a:xfrm>
          <a:prstGeom prst="rect">
            <a:avLst/>
          </a:prstGeom>
        </p:spPr>
      </p:pic>
      <p:sp>
        <p:nvSpPr>
          <p:cNvPr id="10" name="Text Placeholder 9"/>
          <p:cNvSpPr>
            <a:spLocks noGrp="1"/>
          </p:cNvSpPr>
          <p:nvPr>
            <p:ph type="body" idx="4294967295"/>
          </p:nvPr>
        </p:nvSpPr>
        <p:spPr>
          <a:xfrm>
            <a:off x="6001350" y="1778445"/>
            <a:ext cx="2478087" cy="419100"/>
          </a:xfrm>
        </p:spPr>
        <p:txBody>
          <a:bodyPr/>
          <a:lstStyle/>
          <a:p>
            <a:pPr marL="0" indent="0">
              <a:buNone/>
            </a:pPr>
            <a:r>
              <a:rPr lang="en-US" sz="2000" i="1" dirty="0">
                <a:latin typeface="+mn-lt"/>
                <a:cs typeface="Times New Roman"/>
              </a:rPr>
              <a:t>d</a:t>
            </a:r>
            <a:r>
              <a:rPr lang="en-US" sz="2000" dirty="0">
                <a:latin typeface="+mn-lt"/>
              </a:rPr>
              <a:t> = 10,000 </a:t>
            </a:r>
            <a:r>
              <a:rPr lang="en-US" sz="2000" dirty="0" smtClean="0">
                <a:latin typeface="+mn-lt"/>
              </a:rPr>
              <a:t>− </a:t>
            </a:r>
            <a:r>
              <a:rPr lang="en-US" sz="2000" dirty="0">
                <a:latin typeface="+mn-lt"/>
              </a:rPr>
              <a:t>2,000</a:t>
            </a:r>
            <a:r>
              <a:rPr lang="en-US" sz="2000" i="1" dirty="0">
                <a:latin typeface="+mn-lt"/>
                <a:cs typeface="Times New Roman"/>
              </a:rPr>
              <a:t>p</a:t>
            </a:r>
          </a:p>
        </p:txBody>
      </p:sp>
      <p:sp>
        <p:nvSpPr>
          <p:cNvPr id="5" name="Text Placeholder 4"/>
          <p:cNvSpPr>
            <a:spLocks noGrp="1"/>
          </p:cNvSpPr>
          <p:nvPr>
            <p:ph type="body" idx="1"/>
          </p:nvPr>
        </p:nvSpPr>
        <p:spPr>
          <a:xfrm>
            <a:off x="457200" y="5694539"/>
            <a:ext cx="8229600" cy="528841"/>
          </a:xfrm>
        </p:spPr>
        <p:txBody>
          <a:bodyPr/>
          <a:lstStyle/>
          <a:p>
            <a:pPr marL="0" indent="0">
              <a:buNone/>
            </a:pPr>
            <a:r>
              <a:rPr lang="en-US" sz="2000" b="1" dirty="0">
                <a:latin typeface="+mn-lt"/>
              </a:rPr>
              <a:t>Figure </a:t>
            </a:r>
            <a:r>
              <a:rPr lang="en-US" sz="2000" b="1" dirty="0" smtClean="0">
                <a:latin typeface="+mn-lt"/>
              </a:rPr>
              <a:t>16-2 </a:t>
            </a:r>
            <a:r>
              <a:rPr lang="en-US" sz="2000" dirty="0">
                <a:latin typeface="+mn-lt"/>
              </a:rPr>
              <a:t>Revenue Generated by ToFrom Pricing for Two </a:t>
            </a:r>
            <a:r>
              <a:rPr lang="en-US" sz="2000" dirty="0" smtClean="0">
                <a:latin typeface="+mn-lt"/>
              </a:rPr>
              <a:t>Segments</a:t>
            </a:r>
            <a:endParaRPr lang="en-US" sz="2000" dirty="0">
              <a:latin typeface="+mn-lt"/>
            </a:endParaRPr>
          </a:p>
        </p:txBody>
      </p:sp>
    </p:spTree>
    <p:extLst>
      <p:ext uri="{BB962C8B-B14F-4D97-AF65-F5344CB8AC3E}">
        <p14:creationId xmlns:p14="http://schemas.microsoft.com/office/powerpoint/2010/main" val="140371483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Differential Pricing for Multiple Customer Segments </a:t>
            </a:r>
            <a:r>
              <a:rPr lang="en-US" sz="2000" b="0" kern="1200" dirty="0" smtClean="0">
                <a:latin typeface="Times New Roman" panose="02020603050405020304" pitchFamily="18" charset="0"/>
                <a:ea typeface="+mj-ea"/>
                <a:cs typeface="+mj-cs"/>
              </a:rPr>
              <a:t>(4 of 4)</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923299"/>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Two problems to solve when using revenue management across multiple </a:t>
            </a:r>
            <a:r>
              <a:rPr lang="en-US" sz="2400" kern="1200" dirty="0" smtClean="0">
                <a:solidFill>
                  <a:srgbClr val="000000"/>
                </a:solidFill>
                <a:latin typeface="Arial (Body)"/>
                <a:ea typeface="+mn-ea"/>
                <a:cs typeface="+mn-cs"/>
              </a:rPr>
              <a:t>segments</a:t>
            </a:r>
            <a:endParaRPr lang="en-US" sz="2400" kern="1200" dirty="0">
              <a:solidFill>
                <a:srgbClr val="000000"/>
              </a:solidFill>
              <a:latin typeface="Arial (Body)"/>
              <a:ea typeface="+mn-ea"/>
              <a:cs typeface="+mn-cs"/>
            </a:endParaRPr>
          </a:p>
        </p:txBody>
      </p:sp>
      <p:sp>
        <p:nvSpPr>
          <p:cNvPr id="4" name="Text Placeholder 3"/>
          <p:cNvSpPr>
            <a:spLocks noGrp="1"/>
          </p:cNvSpPr>
          <p:nvPr>
            <p:ph type="body" idx="2"/>
          </p:nvPr>
        </p:nvSpPr>
        <p:spPr>
          <a:xfrm>
            <a:off x="457200" y="2570324"/>
            <a:ext cx="8229600" cy="1332931"/>
          </a:xfrm>
        </p:spPr>
        <p:txBody>
          <a:bodyPr/>
          <a:lstStyle/>
          <a:p>
            <a:pPr marL="741553" lvl="1" indent="-428371" defTabSz="457200">
              <a:spcAft>
                <a:spcPct val="0"/>
              </a:spcAft>
              <a:buSzPts val="2400"/>
              <a:buFont typeface="+mj-lt"/>
              <a:buAutoNum type="arabicPeriod"/>
            </a:pPr>
            <a:r>
              <a:rPr lang="en-US" sz="2400" kern="1200" dirty="0">
                <a:solidFill>
                  <a:srgbClr val="000000"/>
                </a:solidFill>
                <a:latin typeface="Arial (Body)"/>
              </a:rPr>
              <a:t>What price should be charged for each segment?</a:t>
            </a:r>
          </a:p>
          <a:p>
            <a:pPr marL="741553" lvl="1" indent="-428371" defTabSz="457200">
              <a:spcAft>
                <a:spcPct val="0"/>
              </a:spcAft>
              <a:buSzPts val="2400"/>
              <a:buFont typeface="+mj-lt"/>
              <a:buAutoNum type="arabicPeriod"/>
            </a:pPr>
            <a:r>
              <a:rPr lang="en-US" sz="2400" kern="1200" dirty="0">
                <a:solidFill>
                  <a:srgbClr val="000000"/>
                </a:solidFill>
                <a:latin typeface="Arial (Body)"/>
              </a:rPr>
              <a:t>How should limited capacity be </a:t>
            </a:r>
            <a:r>
              <a:rPr lang="en-US" sz="2400" kern="1200" dirty="0" smtClean="0">
                <a:solidFill>
                  <a:srgbClr val="000000"/>
                </a:solidFill>
                <a:latin typeface="Arial (Body)"/>
              </a:rPr>
              <a:t>allocated among </a:t>
            </a:r>
            <a:r>
              <a:rPr lang="en-US" sz="2400" kern="1200" dirty="0">
                <a:solidFill>
                  <a:srgbClr val="000000"/>
                </a:solidFill>
                <a:latin typeface="Arial (Body)"/>
              </a:rPr>
              <a:t>the segments?</a:t>
            </a:r>
          </a:p>
        </p:txBody>
      </p:sp>
    </p:spTree>
    <p:extLst>
      <p:ext uri="{BB962C8B-B14F-4D97-AF65-F5344CB8AC3E}">
        <p14:creationId xmlns:p14="http://schemas.microsoft.com/office/powerpoint/2010/main" val="147714365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Pricing to Multiple Segments </a:t>
            </a:r>
            <a:r>
              <a:rPr lang="en-US" sz="2000" b="0" kern="1200" dirty="0" smtClean="0">
                <a:latin typeface="Times New Roman" panose="02020603050405020304" pitchFamily="18" charset="0"/>
                <a:ea typeface="+mj-ea"/>
                <a:cs typeface="+mj-cs"/>
              </a:rPr>
              <a:t>(1 of 5)</a:t>
            </a:r>
            <a:endParaRPr lang="en-US" sz="2000" b="0" kern="1200" dirty="0">
              <a:latin typeface="Times New Roman" panose="02020603050405020304" pitchFamily="18" charset="0"/>
              <a:ea typeface="+mj-ea"/>
              <a:cs typeface="+mj-cs"/>
            </a:endParaRPr>
          </a:p>
        </p:txBody>
      </p:sp>
      <p:graphicFrame>
        <p:nvGraphicFramePr>
          <p:cNvPr id="18" name="Object 17" descr="demand curve for segment I = d sub I = a sub I minus b sub I p sub i"/>
          <p:cNvGraphicFramePr>
            <a:graphicFrameLocks noChangeAspect="1"/>
          </p:cNvGraphicFramePr>
          <p:nvPr>
            <p:extLst>
              <p:ext uri="{D42A27DB-BD31-4B8C-83A1-F6EECF244321}">
                <p14:modId xmlns:p14="http://schemas.microsoft.com/office/powerpoint/2010/main" val="3511642001"/>
              </p:ext>
            </p:extLst>
          </p:nvPr>
        </p:nvGraphicFramePr>
        <p:xfrm>
          <a:off x="1687513" y="1690688"/>
          <a:ext cx="5770562" cy="449262"/>
        </p:xfrm>
        <a:graphic>
          <a:graphicData uri="http://schemas.openxmlformats.org/presentationml/2006/ole">
            <mc:AlternateContent xmlns:mc="http://schemas.openxmlformats.org/markup-compatibility/2006">
              <mc:Choice xmlns:v="urn:schemas-microsoft-com:vml" Requires="v">
                <p:oleObj spid="_x0000_s14860" name="Equation" r:id="rId3" imgW="2933640" imgH="228600" progId="Equation.DSMT4">
                  <p:embed/>
                </p:oleObj>
              </mc:Choice>
              <mc:Fallback>
                <p:oleObj name="Equation" r:id="rId3" imgW="2933640" imgH="228600" progId="Equation.DSMT4">
                  <p:embed/>
                  <p:pic>
                    <p:nvPicPr>
                      <p:cNvPr id="0" name=""/>
                      <p:cNvPicPr/>
                      <p:nvPr/>
                    </p:nvPicPr>
                    <p:blipFill>
                      <a:blip r:embed="rId4"/>
                      <a:stretch>
                        <a:fillRect/>
                      </a:stretch>
                    </p:blipFill>
                    <p:spPr>
                      <a:xfrm>
                        <a:off x="1687513" y="1690688"/>
                        <a:ext cx="5770562" cy="449262"/>
                      </a:xfrm>
                      <a:prstGeom prst="rect">
                        <a:avLst/>
                      </a:prstGeom>
                    </p:spPr>
                  </p:pic>
                </p:oleObj>
              </mc:Fallback>
            </mc:AlternateContent>
          </a:graphicData>
        </a:graphic>
      </p:graphicFrame>
      <p:graphicFrame>
        <p:nvGraphicFramePr>
          <p:cNvPr id="19" name="Object 18" descr="supplier maximizes left parenthesis p sub I minus c right parenthesis left parenthesis a sub I minus b sub I p sub I right parenthesis"/>
          <p:cNvGraphicFramePr>
            <a:graphicFrameLocks noChangeAspect="1"/>
          </p:cNvGraphicFramePr>
          <p:nvPr>
            <p:extLst>
              <p:ext uri="{D42A27DB-BD31-4B8C-83A1-F6EECF244321}">
                <p14:modId xmlns:p14="http://schemas.microsoft.com/office/powerpoint/2010/main" val="2061414767"/>
              </p:ext>
            </p:extLst>
          </p:nvPr>
        </p:nvGraphicFramePr>
        <p:xfrm>
          <a:off x="2009775" y="2151063"/>
          <a:ext cx="5122863" cy="454025"/>
        </p:xfrm>
        <a:graphic>
          <a:graphicData uri="http://schemas.openxmlformats.org/presentationml/2006/ole">
            <mc:AlternateContent xmlns:mc="http://schemas.openxmlformats.org/markup-compatibility/2006">
              <mc:Choice xmlns:v="urn:schemas-microsoft-com:vml" Requires="v">
                <p:oleObj spid="_x0000_s14861" name="Equation" r:id="rId5" imgW="2577960" imgH="228600" progId="Equation.DSMT4">
                  <p:embed/>
                </p:oleObj>
              </mc:Choice>
              <mc:Fallback>
                <p:oleObj name="Equation" r:id="rId5" imgW="2577960" imgH="228600" progId="Equation.DSMT4">
                  <p:embed/>
                  <p:pic>
                    <p:nvPicPr>
                      <p:cNvPr id="0" name=""/>
                      <p:cNvPicPr/>
                      <p:nvPr/>
                    </p:nvPicPr>
                    <p:blipFill>
                      <a:blip r:embed="rId6"/>
                      <a:stretch>
                        <a:fillRect/>
                      </a:stretch>
                    </p:blipFill>
                    <p:spPr>
                      <a:xfrm>
                        <a:off x="2009775" y="2151063"/>
                        <a:ext cx="5122863" cy="454025"/>
                      </a:xfrm>
                      <a:prstGeom prst="rect">
                        <a:avLst/>
                      </a:prstGeom>
                    </p:spPr>
                  </p:pic>
                </p:oleObj>
              </mc:Fallback>
            </mc:AlternateContent>
          </a:graphicData>
        </a:graphic>
      </p:graphicFrame>
      <p:graphicFrame>
        <p:nvGraphicFramePr>
          <p:cNvPr id="20" name="Object 19" descr="optimal price = p sub I = start fraction a sub I over 2 b sub I end fraction + c halves"/>
          <p:cNvGraphicFramePr>
            <a:graphicFrameLocks noChangeAspect="1"/>
          </p:cNvGraphicFramePr>
          <p:nvPr>
            <p:extLst>
              <p:ext uri="{D42A27DB-BD31-4B8C-83A1-F6EECF244321}">
                <p14:modId xmlns:p14="http://schemas.microsoft.com/office/powerpoint/2010/main" val="2467970226"/>
              </p:ext>
            </p:extLst>
          </p:nvPr>
        </p:nvGraphicFramePr>
        <p:xfrm>
          <a:off x="2716773" y="2613979"/>
          <a:ext cx="3710454" cy="865767"/>
        </p:xfrm>
        <a:graphic>
          <a:graphicData uri="http://schemas.openxmlformats.org/presentationml/2006/ole">
            <mc:AlternateContent xmlns:mc="http://schemas.openxmlformats.org/markup-compatibility/2006">
              <mc:Choice xmlns:v="urn:schemas-microsoft-com:vml" Requires="v">
                <p:oleObj spid="_x0000_s14862" name="Equation" r:id="rId7" imgW="1904760" imgH="444240" progId="Equation.DSMT4">
                  <p:embed/>
                </p:oleObj>
              </mc:Choice>
              <mc:Fallback>
                <p:oleObj name="Equation" r:id="rId7" imgW="1904760" imgH="444240" progId="Equation.DSMT4">
                  <p:embed/>
                  <p:pic>
                    <p:nvPicPr>
                      <p:cNvPr id="0" name=""/>
                      <p:cNvPicPr/>
                      <p:nvPr/>
                    </p:nvPicPr>
                    <p:blipFill>
                      <a:blip r:embed="rId8"/>
                      <a:stretch>
                        <a:fillRect/>
                      </a:stretch>
                    </p:blipFill>
                    <p:spPr>
                      <a:xfrm>
                        <a:off x="2716773" y="2613979"/>
                        <a:ext cx="3710454" cy="865767"/>
                      </a:xfrm>
                      <a:prstGeom prst="rect">
                        <a:avLst/>
                      </a:prstGeom>
                    </p:spPr>
                  </p:pic>
                </p:oleObj>
              </mc:Fallback>
            </mc:AlternateContent>
          </a:graphicData>
        </a:graphic>
      </p:graphicFrame>
      <p:sp>
        <p:nvSpPr>
          <p:cNvPr id="3" name="Text Placeholder 2"/>
          <p:cNvSpPr>
            <a:spLocks noGrp="1"/>
          </p:cNvSpPr>
          <p:nvPr>
            <p:ph type="body" idx="1"/>
          </p:nvPr>
        </p:nvSpPr>
        <p:spPr>
          <a:xfrm>
            <a:off x="457200" y="3510897"/>
            <a:ext cx="4387755" cy="503135"/>
          </a:xfrm>
        </p:spPr>
        <p:txBody>
          <a:bodyPr/>
          <a:lstStyle/>
          <a:p>
            <a:pPr marL="0" indent="0">
              <a:buNone/>
            </a:pPr>
            <a:r>
              <a:rPr lang="en-US" sz="2400" dirty="0">
                <a:latin typeface="+mn-lt"/>
              </a:rPr>
              <a:t>For capacity constrained by </a:t>
            </a:r>
            <a:r>
              <a:rPr lang="en-US" sz="2400" i="1" dirty="0">
                <a:latin typeface="+mn-lt"/>
                <a:cs typeface="Times New Roman"/>
              </a:rPr>
              <a:t>Q</a:t>
            </a:r>
            <a:endParaRPr lang="en-US" sz="2400" dirty="0">
              <a:latin typeface="+mn-lt"/>
              <a:cs typeface="Times New Roman"/>
            </a:endParaRPr>
          </a:p>
        </p:txBody>
      </p:sp>
      <p:graphicFrame>
        <p:nvGraphicFramePr>
          <p:cNvPr id="21" name="Object 20" descr="max the sum where I = 1 to k is left parenthesis p sub I minus c right parenthesis left parenthesis a sub I minus b sub I p sub I right parenthesis"/>
          <p:cNvGraphicFramePr>
            <a:graphicFrameLocks noChangeAspect="1"/>
          </p:cNvGraphicFramePr>
          <p:nvPr>
            <p:extLst>
              <p:ext uri="{D42A27DB-BD31-4B8C-83A1-F6EECF244321}">
                <p14:modId xmlns:p14="http://schemas.microsoft.com/office/powerpoint/2010/main" val="3739905846"/>
              </p:ext>
            </p:extLst>
          </p:nvPr>
        </p:nvGraphicFramePr>
        <p:xfrm>
          <a:off x="2910582" y="4096105"/>
          <a:ext cx="3322836" cy="849447"/>
        </p:xfrm>
        <a:graphic>
          <a:graphicData uri="http://schemas.openxmlformats.org/presentationml/2006/ole">
            <mc:AlternateContent xmlns:mc="http://schemas.openxmlformats.org/markup-compatibility/2006">
              <mc:Choice xmlns:v="urn:schemas-microsoft-com:vml" Requires="v">
                <p:oleObj spid="_x0000_s14863" name="Equation" r:id="rId9" imgW="1688760" imgH="431640" progId="Equation.DSMT4">
                  <p:embed/>
                </p:oleObj>
              </mc:Choice>
              <mc:Fallback>
                <p:oleObj name="Equation" r:id="rId9" imgW="1688760" imgH="431640" progId="Equation.DSMT4">
                  <p:embed/>
                  <p:pic>
                    <p:nvPicPr>
                      <p:cNvPr id="0" name=""/>
                      <p:cNvPicPr/>
                      <p:nvPr/>
                    </p:nvPicPr>
                    <p:blipFill>
                      <a:blip r:embed="rId10"/>
                      <a:stretch>
                        <a:fillRect/>
                      </a:stretch>
                    </p:blipFill>
                    <p:spPr>
                      <a:xfrm>
                        <a:off x="2910582" y="4096105"/>
                        <a:ext cx="3322836" cy="849447"/>
                      </a:xfrm>
                      <a:prstGeom prst="rect">
                        <a:avLst/>
                      </a:prstGeom>
                    </p:spPr>
                  </p:pic>
                </p:oleObj>
              </mc:Fallback>
            </mc:AlternateContent>
          </a:graphicData>
        </a:graphic>
      </p:graphicFrame>
      <p:sp>
        <p:nvSpPr>
          <p:cNvPr id="22" name="Text Placeholder 21"/>
          <p:cNvSpPr>
            <a:spLocks noGrp="1"/>
          </p:cNvSpPr>
          <p:nvPr>
            <p:ph type="body" idx="2"/>
          </p:nvPr>
        </p:nvSpPr>
        <p:spPr>
          <a:xfrm>
            <a:off x="457200" y="5001483"/>
            <a:ext cx="1685499" cy="475952"/>
          </a:xfrm>
        </p:spPr>
        <p:txBody>
          <a:bodyPr/>
          <a:lstStyle/>
          <a:p>
            <a:pPr marL="0" indent="0">
              <a:buNone/>
            </a:pPr>
            <a:r>
              <a:rPr lang="en-US" sz="2400" dirty="0">
                <a:latin typeface="+mn-lt"/>
              </a:rPr>
              <a:t>Subject to</a:t>
            </a:r>
          </a:p>
        </p:txBody>
      </p:sp>
      <p:graphicFrame>
        <p:nvGraphicFramePr>
          <p:cNvPr id="23" name="Object 22" descr="the sum where I = 1 to k is left parenthesis a sub I minus b sub I p sub I right parenthesis is less than or equal to q"/>
          <p:cNvGraphicFramePr>
            <a:graphicFrameLocks noChangeAspect="1"/>
          </p:cNvGraphicFramePr>
          <p:nvPr>
            <p:extLst>
              <p:ext uri="{D42A27DB-BD31-4B8C-83A1-F6EECF244321}">
                <p14:modId xmlns:p14="http://schemas.microsoft.com/office/powerpoint/2010/main" val="1599960985"/>
              </p:ext>
            </p:extLst>
          </p:nvPr>
        </p:nvGraphicFramePr>
        <p:xfrm>
          <a:off x="3573350" y="4984750"/>
          <a:ext cx="2273300" cy="849313"/>
        </p:xfrm>
        <a:graphic>
          <a:graphicData uri="http://schemas.openxmlformats.org/presentationml/2006/ole">
            <mc:AlternateContent xmlns:mc="http://schemas.openxmlformats.org/markup-compatibility/2006">
              <mc:Choice xmlns:v="urn:schemas-microsoft-com:vml" Requires="v">
                <p:oleObj spid="_x0000_s14864" name="Equation" r:id="rId11" imgW="1155600" imgH="431640" progId="Equation.DSMT4">
                  <p:embed/>
                </p:oleObj>
              </mc:Choice>
              <mc:Fallback>
                <p:oleObj name="Equation" r:id="rId11" imgW="1155600" imgH="431640" progId="Equation.DSMT4">
                  <p:embed/>
                  <p:pic>
                    <p:nvPicPr>
                      <p:cNvPr id="21" name="Object 20"/>
                      <p:cNvPicPr/>
                      <p:nvPr/>
                    </p:nvPicPr>
                    <p:blipFill>
                      <a:blip r:embed="rId12"/>
                      <a:stretch>
                        <a:fillRect/>
                      </a:stretch>
                    </p:blipFill>
                    <p:spPr>
                      <a:xfrm>
                        <a:off x="3573350" y="4984750"/>
                        <a:ext cx="2273300" cy="849313"/>
                      </a:xfrm>
                      <a:prstGeom prst="rect">
                        <a:avLst/>
                      </a:prstGeom>
                    </p:spPr>
                  </p:pic>
                </p:oleObj>
              </mc:Fallback>
            </mc:AlternateContent>
          </a:graphicData>
        </a:graphic>
      </p:graphicFrame>
      <p:graphicFrame>
        <p:nvGraphicFramePr>
          <p:cNvPr id="26" name="Object 25" descr="a sub I  minus b sub I p sub I is greater than or equal to  0 for I = 1 ellipse k"/>
          <p:cNvGraphicFramePr>
            <a:graphicFrameLocks noChangeAspect="1"/>
          </p:cNvGraphicFramePr>
          <p:nvPr>
            <p:extLst>
              <p:ext uri="{D42A27DB-BD31-4B8C-83A1-F6EECF244321}">
                <p14:modId xmlns:p14="http://schemas.microsoft.com/office/powerpoint/2010/main" val="2413634668"/>
              </p:ext>
            </p:extLst>
          </p:nvPr>
        </p:nvGraphicFramePr>
        <p:xfrm>
          <a:off x="2868732" y="5876862"/>
          <a:ext cx="3406536" cy="454206"/>
        </p:xfrm>
        <a:graphic>
          <a:graphicData uri="http://schemas.openxmlformats.org/presentationml/2006/ole">
            <mc:AlternateContent xmlns:mc="http://schemas.openxmlformats.org/markup-compatibility/2006">
              <mc:Choice xmlns:v="urn:schemas-microsoft-com:vml" Requires="v">
                <p:oleObj spid="_x0000_s14865" name="Equation" r:id="rId13" imgW="1714320" imgH="228600" progId="Equation.DSMT4">
                  <p:embed/>
                </p:oleObj>
              </mc:Choice>
              <mc:Fallback>
                <p:oleObj name="Equation" r:id="rId13" imgW="1714320" imgH="228600" progId="Equation.DSMT4">
                  <p:embed/>
                  <p:pic>
                    <p:nvPicPr>
                      <p:cNvPr id="0" name=""/>
                      <p:cNvPicPr/>
                      <p:nvPr/>
                    </p:nvPicPr>
                    <p:blipFill>
                      <a:blip r:embed="rId14"/>
                      <a:stretch>
                        <a:fillRect/>
                      </a:stretch>
                    </p:blipFill>
                    <p:spPr>
                      <a:xfrm>
                        <a:off x="2868732" y="5876862"/>
                        <a:ext cx="3406536" cy="454206"/>
                      </a:xfrm>
                      <a:prstGeom prst="rect">
                        <a:avLst/>
                      </a:prstGeom>
                    </p:spPr>
                  </p:pic>
                </p:oleObj>
              </mc:Fallback>
            </mc:AlternateContent>
          </a:graphicData>
        </a:graphic>
      </p:graphicFrame>
    </p:spTree>
    <p:extLst>
      <p:ext uri="{BB962C8B-B14F-4D97-AF65-F5344CB8AC3E}">
        <p14:creationId xmlns:p14="http://schemas.microsoft.com/office/powerpoint/2010/main" val="225059413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Pricing to Multiple Segments </a:t>
            </a:r>
            <a:r>
              <a:rPr lang="en-US" sz="2000" b="0" kern="1200" dirty="0" smtClean="0">
                <a:latin typeface="Times New Roman" panose="02020603050405020304" pitchFamily="18" charset="0"/>
                <a:ea typeface="+mj-ea"/>
                <a:cs typeface="+mj-cs"/>
              </a:rPr>
              <a:t>(2 of 5)</a:t>
            </a:r>
            <a:endParaRPr lang="en-US" sz="2000" b="0" kern="1200" dirty="0">
              <a:latin typeface="Times New Roman" panose="02020603050405020304" pitchFamily="18" charset="0"/>
              <a:ea typeface="+mj-ea"/>
              <a:cs typeface="+mj-cs"/>
            </a:endParaRPr>
          </a:p>
        </p:txBody>
      </p:sp>
      <p:graphicFrame>
        <p:nvGraphicFramePr>
          <p:cNvPr id="3" name="Object 2" descr="customer unwilling to commit d sub 1 = 5,000 minus 20 p sub 1 &#10;customer willing to commit = d sub 2 = 5,000 minus 40 p sub 1 &#10;c = $10"/>
          <p:cNvGraphicFramePr>
            <a:graphicFrameLocks noChangeAspect="1"/>
          </p:cNvGraphicFramePr>
          <p:nvPr>
            <p:extLst>
              <p:ext uri="{D42A27DB-BD31-4B8C-83A1-F6EECF244321}">
                <p14:modId xmlns:p14="http://schemas.microsoft.com/office/powerpoint/2010/main" val="110136491"/>
              </p:ext>
            </p:extLst>
          </p:nvPr>
        </p:nvGraphicFramePr>
        <p:xfrm>
          <a:off x="1386419" y="1687999"/>
          <a:ext cx="6369574" cy="1326177"/>
        </p:xfrm>
        <a:graphic>
          <a:graphicData uri="http://schemas.openxmlformats.org/presentationml/2006/ole">
            <mc:AlternateContent xmlns:mc="http://schemas.openxmlformats.org/markup-compatibility/2006">
              <mc:Choice xmlns:v="urn:schemas-microsoft-com:vml" Requires="v">
                <p:oleObj spid="_x0000_s17422" name="Equation" r:id="rId3" imgW="3174840" imgH="660240" progId="Equation.DSMT4">
                  <p:embed/>
                </p:oleObj>
              </mc:Choice>
              <mc:Fallback>
                <p:oleObj name="Equation" r:id="rId3" imgW="3174840" imgH="660240" progId="Equation.DSMT4">
                  <p:embed/>
                  <p:pic>
                    <p:nvPicPr>
                      <p:cNvPr id="0" name=""/>
                      <p:cNvPicPr/>
                      <p:nvPr/>
                    </p:nvPicPr>
                    <p:blipFill>
                      <a:blip r:embed="rId4"/>
                      <a:stretch>
                        <a:fillRect/>
                      </a:stretch>
                    </p:blipFill>
                    <p:spPr>
                      <a:xfrm>
                        <a:off x="1386419" y="1687999"/>
                        <a:ext cx="6369574" cy="1326177"/>
                      </a:xfrm>
                      <a:prstGeom prst="rect">
                        <a:avLst/>
                      </a:prstGeom>
                    </p:spPr>
                  </p:pic>
                </p:oleObj>
              </mc:Fallback>
            </mc:AlternateContent>
          </a:graphicData>
        </a:graphic>
      </p:graphicFrame>
      <p:graphicFrame>
        <p:nvGraphicFramePr>
          <p:cNvPr id="11" name="Object 10" descr="p sub 1 = start fraction 5,000 over 2 times 20 end fraction + 10 halves = 125 + 5 = $130 &#10;p sub 2 = start fraction 5,000 over 2 times 40 end fraction + 10 halves = 62.5 + 5 = $67.50"/>
          <p:cNvGraphicFramePr>
            <a:graphicFrameLocks noChangeAspect="1"/>
          </p:cNvGraphicFramePr>
          <p:nvPr>
            <p:extLst>
              <p:ext uri="{D42A27DB-BD31-4B8C-83A1-F6EECF244321}">
                <p14:modId xmlns:p14="http://schemas.microsoft.com/office/powerpoint/2010/main" val="4010697819"/>
              </p:ext>
            </p:extLst>
          </p:nvPr>
        </p:nvGraphicFramePr>
        <p:xfrm>
          <a:off x="2400258" y="3212563"/>
          <a:ext cx="4753633" cy="1551491"/>
        </p:xfrm>
        <a:graphic>
          <a:graphicData uri="http://schemas.openxmlformats.org/presentationml/2006/ole">
            <mc:AlternateContent xmlns:mc="http://schemas.openxmlformats.org/markup-compatibility/2006">
              <mc:Choice xmlns:v="urn:schemas-microsoft-com:vml" Requires="v">
                <p:oleObj spid="_x0000_s17423" name="Equation" r:id="rId5" imgW="2489040" imgH="812520" progId="Equation.DSMT4">
                  <p:embed/>
                </p:oleObj>
              </mc:Choice>
              <mc:Fallback>
                <p:oleObj name="Equation" r:id="rId5" imgW="2489040" imgH="812520" progId="Equation.DSMT4">
                  <p:embed/>
                  <p:pic>
                    <p:nvPicPr>
                      <p:cNvPr id="2" name="Object 1"/>
                      <p:cNvPicPr/>
                      <p:nvPr/>
                    </p:nvPicPr>
                    <p:blipFill>
                      <a:blip r:embed="rId6"/>
                      <a:stretch>
                        <a:fillRect/>
                      </a:stretch>
                    </p:blipFill>
                    <p:spPr>
                      <a:xfrm>
                        <a:off x="2400258" y="3212563"/>
                        <a:ext cx="4753633" cy="1551491"/>
                      </a:xfrm>
                      <a:prstGeom prst="rect">
                        <a:avLst/>
                      </a:prstGeom>
                    </p:spPr>
                  </p:pic>
                </p:oleObj>
              </mc:Fallback>
            </mc:AlternateContent>
          </a:graphicData>
        </a:graphic>
      </p:graphicFrame>
      <p:graphicFrame>
        <p:nvGraphicFramePr>
          <p:cNvPr id="4" name="Object 3" descr="d sub 1 = 5,000 minus left parenthesis 20 times 130 right parenthesis = 2,400 and d sub 2 = 5,000 minus left parenthesis 40 times 67.5 right parenthesis = 2,300"/>
          <p:cNvGraphicFramePr>
            <a:graphicFrameLocks noChangeAspect="1"/>
          </p:cNvGraphicFramePr>
          <p:nvPr>
            <p:extLst>
              <p:ext uri="{D42A27DB-BD31-4B8C-83A1-F6EECF244321}">
                <p14:modId xmlns:p14="http://schemas.microsoft.com/office/powerpoint/2010/main" val="3185429763"/>
              </p:ext>
            </p:extLst>
          </p:nvPr>
        </p:nvGraphicFramePr>
        <p:xfrm>
          <a:off x="441706" y="5073827"/>
          <a:ext cx="8260588" cy="423291"/>
        </p:xfrm>
        <a:graphic>
          <a:graphicData uri="http://schemas.openxmlformats.org/presentationml/2006/ole">
            <mc:AlternateContent xmlns:mc="http://schemas.openxmlformats.org/markup-compatibility/2006">
              <mc:Choice xmlns:v="urn:schemas-microsoft-com:vml" Requires="v">
                <p:oleObj spid="_x0000_s17424" name="Equation" r:id="rId7" imgW="4457520" imgH="228600" progId="Equation.DSMT4">
                  <p:embed/>
                </p:oleObj>
              </mc:Choice>
              <mc:Fallback>
                <p:oleObj name="Equation" r:id="rId7" imgW="4457520" imgH="228600" progId="Equation.DSMT4">
                  <p:embed/>
                  <p:pic>
                    <p:nvPicPr>
                      <p:cNvPr id="0" name=""/>
                      <p:cNvPicPr/>
                      <p:nvPr/>
                    </p:nvPicPr>
                    <p:blipFill>
                      <a:blip r:embed="rId8"/>
                      <a:stretch>
                        <a:fillRect/>
                      </a:stretch>
                    </p:blipFill>
                    <p:spPr>
                      <a:xfrm>
                        <a:off x="441706" y="5073827"/>
                        <a:ext cx="8260588" cy="423291"/>
                      </a:xfrm>
                      <a:prstGeom prst="rect">
                        <a:avLst/>
                      </a:prstGeom>
                    </p:spPr>
                  </p:pic>
                </p:oleObj>
              </mc:Fallback>
            </mc:AlternateContent>
          </a:graphicData>
        </a:graphic>
      </p:graphicFrame>
      <p:graphicFrame>
        <p:nvGraphicFramePr>
          <p:cNvPr id="5" name="Object 4" descr="total profit = left parenthesis 130 times 2,400 right parenthesis + left parenthesis 67.5 times 2,300 right parenthesis minus left parenthesis 10 times 4,700 right parenthesis = $420,250"/>
          <p:cNvGraphicFramePr>
            <a:graphicFrameLocks noChangeAspect="1"/>
          </p:cNvGraphicFramePr>
          <p:nvPr>
            <p:extLst>
              <p:ext uri="{D42A27DB-BD31-4B8C-83A1-F6EECF244321}">
                <p14:modId xmlns:p14="http://schemas.microsoft.com/office/powerpoint/2010/main" val="2851096639"/>
              </p:ext>
            </p:extLst>
          </p:nvPr>
        </p:nvGraphicFramePr>
        <p:xfrm>
          <a:off x="342545" y="5726470"/>
          <a:ext cx="8458911" cy="372849"/>
        </p:xfrm>
        <a:graphic>
          <a:graphicData uri="http://schemas.openxmlformats.org/presentationml/2006/ole">
            <mc:AlternateContent xmlns:mc="http://schemas.openxmlformats.org/markup-compatibility/2006">
              <mc:Choice xmlns:v="urn:schemas-microsoft-com:vml" Requires="v">
                <p:oleObj spid="_x0000_s17425" name="Equation" r:id="rId9" imgW="4609800" imgH="203040" progId="Equation.DSMT4">
                  <p:embed/>
                </p:oleObj>
              </mc:Choice>
              <mc:Fallback>
                <p:oleObj name="Equation" r:id="rId9" imgW="4609800" imgH="203040" progId="Equation.DSMT4">
                  <p:embed/>
                  <p:pic>
                    <p:nvPicPr>
                      <p:cNvPr id="0" name=""/>
                      <p:cNvPicPr/>
                      <p:nvPr/>
                    </p:nvPicPr>
                    <p:blipFill>
                      <a:blip r:embed="rId10"/>
                      <a:stretch>
                        <a:fillRect/>
                      </a:stretch>
                    </p:blipFill>
                    <p:spPr>
                      <a:xfrm>
                        <a:off x="342545" y="5726470"/>
                        <a:ext cx="8458911" cy="372849"/>
                      </a:xfrm>
                      <a:prstGeom prst="rect">
                        <a:avLst/>
                      </a:prstGeom>
                    </p:spPr>
                  </p:pic>
                </p:oleObj>
              </mc:Fallback>
            </mc:AlternateContent>
          </a:graphicData>
        </a:graphic>
      </p:graphicFrame>
    </p:spTree>
    <p:extLst>
      <p:ext uri="{BB962C8B-B14F-4D97-AF65-F5344CB8AC3E}">
        <p14:creationId xmlns:p14="http://schemas.microsoft.com/office/powerpoint/2010/main" val="59128579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Pricing to Multiple Segments </a:t>
            </a:r>
            <a:r>
              <a:rPr lang="en-US" sz="2000" b="0" kern="1200" dirty="0" smtClean="0">
                <a:latin typeface="Times New Roman" panose="02020603050405020304" pitchFamily="18" charset="0"/>
                <a:ea typeface="+mj-ea"/>
                <a:cs typeface="+mj-cs"/>
              </a:rPr>
              <a:t>(3 of 5)</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505463"/>
          </a:xfrm>
        </p:spPr>
        <p:txBody>
          <a:bodyPr/>
          <a:lstStyle/>
          <a:p>
            <a:pPr marL="0" indent="0">
              <a:buNone/>
            </a:pPr>
            <a:r>
              <a:rPr lang="en-US" sz="2400" dirty="0">
                <a:latin typeface="+mn-lt"/>
              </a:rPr>
              <a:t>Same price to both segments</a:t>
            </a:r>
          </a:p>
        </p:txBody>
      </p:sp>
      <p:graphicFrame>
        <p:nvGraphicFramePr>
          <p:cNvPr id="5" name="Object 4" descr="left parenthesis p minus 10 right parenthesis left parenthesis 5,000 minus 20 p right parenthesis + left parenthesis p minus 10 right parenthesis left parenthesis 5,000 minus 40 p right parenthesis = left parenthesis p minus 10 right parenthesis left parenthesis 10,000 minus 60 p right parenthesis"/>
          <p:cNvGraphicFramePr>
            <a:graphicFrameLocks noChangeAspect="1"/>
          </p:cNvGraphicFramePr>
          <p:nvPr>
            <p:extLst>
              <p:ext uri="{D42A27DB-BD31-4B8C-83A1-F6EECF244321}">
                <p14:modId xmlns:p14="http://schemas.microsoft.com/office/powerpoint/2010/main" val="12461887"/>
              </p:ext>
            </p:extLst>
          </p:nvPr>
        </p:nvGraphicFramePr>
        <p:xfrm>
          <a:off x="978488" y="2217812"/>
          <a:ext cx="7187024" cy="866520"/>
        </p:xfrm>
        <a:graphic>
          <a:graphicData uri="http://schemas.openxmlformats.org/presentationml/2006/ole">
            <mc:AlternateContent xmlns:mc="http://schemas.openxmlformats.org/markup-compatibility/2006">
              <mc:Choice xmlns:v="urn:schemas-microsoft-com:vml" Requires="v">
                <p:oleObj spid="_x0000_s16435" name="Equation" r:id="rId3" imgW="3581280" imgH="431640" progId="Equation.DSMT4">
                  <p:embed/>
                </p:oleObj>
              </mc:Choice>
              <mc:Fallback>
                <p:oleObj name="Equation" r:id="rId3" imgW="3581280" imgH="431640" progId="Equation.DSMT4">
                  <p:embed/>
                  <p:pic>
                    <p:nvPicPr>
                      <p:cNvPr id="0" name=""/>
                      <p:cNvPicPr/>
                      <p:nvPr/>
                    </p:nvPicPr>
                    <p:blipFill>
                      <a:blip r:embed="rId4"/>
                      <a:stretch>
                        <a:fillRect/>
                      </a:stretch>
                    </p:blipFill>
                    <p:spPr>
                      <a:xfrm>
                        <a:off x="978488" y="2217812"/>
                        <a:ext cx="7187024" cy="866520"/>
                      </a:xfrm>
                      <a:prstGeom prst="rect">
                        <a:avLst/>
                      </a:prstGeom>
                    </p:spPr>
                  </p:pic>
                </p:oleObj>
              </mc:Fallback>
            </mc:AlternateContent>
          </a:graphicData>
        </a:graphic>
      </p:graphicFrame>
      <p:graphicFrame>
        <p:nvGraphicFramePr>
          <p:cNvPr id="15" name="Object 14" descr="optimal price p = start fraction 10,000 over 2 times 60 end fraction + 10 halves = $88.33"/>
          <p:cNvGraphicFramePr>
            <a:graphicFrameLocks noChangeAspect="1"/>
          </p:cNvGraphicFramePr>
          <p:nvPr>
            <p:extLst>
              <p:ext uri="{D42A27DB-BD31-4B8C-83A1-F6EECF244321}">
                <p14:modId xmlns:p14="http://schemas.microsoft.com/office/powerpoint/2010/main" val="4165326601"/>
              </p:ext>
            </p:extLst>
          </p:nvPr>
        </p:nvGraphicFramePr>
        <p:xfrm>
          <a:off x="1921466" y="3265986"/>
          <a:ext cx="5301068" cy="790056"/>
        </p:xfrm>
        <a:graphic>
          <a:graphicData uri="http://schemas.openxmlformats.org/presentationml/2006/ole">
            <mc:AlternateContent xmlns:mc="http://schemas.openxmlformats.org/markup-compatibility/2006">
              <mc:Choice xmlns:v="urn:schemas-microsoft-com:vml" Requires="v">
                <p:oleObj spid="_x0000_s16436" name="Equation" r:id="rId5" imgW="2641320" imgH="393480" progId="Equation.DSMT4">
                  <p:embed/>
                </p:oleObj>
              </mc:Choice>
              <mc:Fallback>
                <p:oleObj name="Equation" r:id="rId5" imgW="2641320" imgH="393480" progId="Equation.DSMT4">
                  <p:embed/>
                  <p:pic>
                    <p:nvPicPr>
                      <p:cNvPr id="0" name=""/>
                      <p:cNvPicPr/>
                      <p:nvPr/>
                    </p:nvPicPr>
                    <p:blipFill>
                      <a:blip r:embed="rId6"/>
                      <a:stretch>
                        <a:fillRect/>
                      </a:stretch>
                    </p:blipFill>
                    <p:spPr>
                      <a:xfrm>
                        <a:off x="1921466" y="3265986"/>
                        <a:ext cx="5301068" cy="790056"/>
                      </a:xfrm>
                      <a:prstGeom prst="rect">
                        <a:avLst/>
                      </a:prstGeom>
                    </p:spPr>
                  </p:pic>
                </p:oleObj>
              </mc:Fallback>
            </mc:AlternateContent>
          </a:graphicData>
        </a:graphic>
      </p:graphicFrame>
      <p:graphicFrame>
        <p:nvGraphicFramePr>
          <p:cNvPr id="16" name="Object 15" descr="d sub 1 = 5,000 minus 20 times 88.33 = 3,233.40 &#10;d sub 2 = 5,000 minus 40 times 88.33 = 1,466.80"/>
          <p:cNvGraphicFramePr>
            <a:graphicFrameLocks noChangeAspect="1"/>
          </p:cNvGraphicFramePr>
          <p:nvPr>
            <p:extLst>
              <p:ext uri="{D42A27DB-BD31-4B8C-83A1-F6EECF244321}">
                <p14:modId xmlns:p14="http://schemas.microsoft.com/office/powerpoint/2010/main" val="4005453044"/>
              </p:ext>
            </p:extLst>
          </p:nvPr>
        </p:nvGraphicFramePr>
        <p:xfrm>
          <a:off x="2318785" y="4189162"/>
          <a:ext cx="4506431" cy="881692"/>
        </p:xfrm>
        <a:graphic>
          <a:graphicData uri="http://schemas.openxmlformats.org/presentationml/2006/ole">
            <mc:AlternateContent xmlns:mc="http://schemas.openxmlformats.org/markup-compatibility/2006">
              <mc:Choice xmlns:v="urn:schemas-microsoft-com:vml" Requires="v">
                <p:oleObj spid="_x0000_s16437" name="Equation" r:id="rId7" imgW="2336760" imgH="457200" progId="Equation.DSMT4">
                  <p:embed/>
                </p:oleObj>
              </mc:Choice>
              <mc:Fallback>
                <p:oleObj name="Equation" r:id="rId7" imgW="2336760" imgH="457200" progId="Equation.DSMT4">
                  <p:embed/>
                  <p:pic>
                    <p:nvPicPr>
                      <p:cNvPr id="0" name=""/>
                      <p:cNvPicPr/>
                      <p:nvPr/>
                    </p:nvPicPr>
                    <p:blipFill>
                      <a:blip r:embed="rId8"/>
                      <a:stretch>
                        <a:fillRect/>
                      </a:stretch>
                    </p:blipFill>
                    <p:spPr>
                      <a:xfrm>
                        <a:off x="2318785" y="4189162"/>
                        <a:ext cx="4506431" cy="881692"/>
                      </a:xfrm>
                      <a:prstGeom prst="rect">
                        <a:avLst/>
                      </a:prstGeom>
                    </p:spPr>
                  </p:pic>
                </p:oleObj>
              </mc:Fallback>
            </mc:AlternateContent>
          </a:graphicData>
        </a:graphic>
      </p:graphicFrame>
      <p:graphicFrame>
        <p:nvGraphicFramePr>
          <p:cNvPr id="17" name="Object 16" descr="total profit = left parenthesis 88.33 minus 10 right parenthesis times right parenthesis 3,233.40 + 1,466.80 left parenthesis = $368,167"/>
          <p:cNvGraphicFramePr>
            <a:graphicFrameLocks noChangeAspect="1"/>
          </p:cNvGraphicFramePr>
          <p:nvPr>
            <p:extLst>
              <p:ext uri="{D42A27DB-BD31-4B8C-83A1-F6EECF244321}">
                <p14:modId xmlns:p14="http://schemas.microsoft.com/office/powerpoint/2010/main" val="425610896"/>
              </p:ext>
            </p:extLst>
          </p:nvPr>
        </p:nvGraphicFramePr>
        <p:xfrm>
          <a:off x="399294" y="5391008"/>
          <a:ext cx="8345413" cy="415975"/>
        </p:xfrm>
        <a:graphic>
          <a:graphicData uri="http://schemas.openxmlformats.org/presentationml/2006/ole">
            <mc:AlternateContent xmlns:mc="http://schemas.openxmlformats.org/markup-compatibility/2006">
              <mc:Choice xmlns:v="urn:schemas-microsoft-com:vml" Requires="v">
                <p:oleObj spid="_x0000_s16438" name="Equation" r:id="rId9" imgW="4076640" imgH="203040" progId="Equation.DSMT4">
                  <p:embed/>
                </p:oleObj>
              </mc:Choice>
              <mc:Fallback>
                <p:oleObj name="Equation" r:id="rId9" imgW="4076640" imgH="203040" progId="Equation.DSMT4">
                  <p:embed/>
                  <p:pic>
                    <p:nvPicPr>
                      <p:cNvPr id="0" name=""/>
                      <p:cNvPicPr/>
                      <p:nvPr/>
                    </p:nvPicPr>
                    <p:blipFill>
                      <a:blip r:embed="rId10"/>
                      <a:stretch>
                        <a:fillRect/>
                      </a:stretch>
                    </p:blipFill>
                    <p:spPr>
                      <a:xfrm>
                        <a:off x="399294" y="5391008"/>
                        <a:ext cx="8345413" cy="415975"/>
                      </a:xfrm>
                      <a:prstGeom prst="rect">
                        <a:avLst/>
                      </a:prstGeom>
                    </p:spPr>
                  </p:pic>
                </p:oleObj>
              </mc:Fallback>
            </mc:AlternateContent>
          </a:graphicData>
        </a:graphic>
      </p:graphicFrame>
    </p:spTree>
    <p:extLst>
      <p:ext uri="{BB962C8B-B14F-4D97-AF65-F5344CB8AC3E}">
        <p14:creationId xmlns:p14="http://schemas.microsoft.com/office/powerpoint/2010/main" val="31505144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Pricing to Multiple Segments </a:t>
            </a:r>
            <a:r>
              <a:rPr lang="en-US" sz="2000" b="0" kern="1200" dirty="0" smtClean="0">
                <a:latin typeface="Times New Roman" panose="02020603050405020304" pitchFamily="18" charset="0"/>
                <a:ea typeface="+mj-ea"/>
                <a:cs typeface="+mj-cs"/>
              </a:rPr>
              <a:t>(4 of 5)</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542499"/>
          </a:xfrm>
        </p:spPr>
        <p:txBody>
          <a:bodyPr/>
          <a:lstStyle/>
          <a:p>
            <a:pPr marL="0" indent="0">
              <a:buNone/>
            </a:pPr>
            <a:r>
              <a:rPr lang="en-US" sz="2400" dirty="0">
                <a:latin typeface="+mn-lt"/>
              </a:rPr>
              <a:t>Total production capacity is limited to 4,000 units</a:t>
            </a:r>
          </a:p>
        </p:txBody>
      </p:sp>
      <p:graphicFrame>
        <p:nvGraphicFramePr>
          <p:cNvPr id="10" name="Object 9" descr="max left parenthesis p sub 1 minus 10 right parenthesis left parenthesis 5,000 minus 20 p sub 1 right parenthesis + left parenthesis p sub 2 minus 10 right parenthesis left parenthesis 5,000 minus 40 p sub 2 right parenthesis"/>
          <p:cNvGraphicFramePr>
            <a:graphicFrameLocks noChangeAspect="1"/>
          </p:cNvGraphicFramePr>
          <p:nvPr>
            <p:extLst>
              <p:ext uri="{D42A27DB-BD31-4B8C-83A1-F6EECF244321}">
                <p14:modId xmlns:p14="http://schemas.microsoft.com/office/powerpoint/2010/main" val="2009893633"/>
              </p:ext>
            </p:extLst>
          </p:nvPr>
        </p:nvGraphicFramePr>
        <p:xfrm>
          <a:off x="975185" y="2478561"/>
          <a:ext cx="7166335" cy="454206"/>
        </p:xfrm>
        <a:graphic>
          <a:graphicData uri="http://schemas.openxmlformats.org/presentationml/2006/ole">
            <mc:AlternateContent xmlns:mc="http://schemas.openxmlformats.org/markup-compatibility/2006">
              <mc:Choice xmlns:v="urn:schemas-microsoft-com:vml" Requires="v">
                <p:oleObj spid="_x0000_s4614" name="Equation" r:id="rId3" imgW="3606480" imgH="228600" progId="Equation.DSMT4">
                  <p:embed/>
                </p:oleObj>
              </mc:Choice>
              <mc:Fallback>
                <p:oleObj name="Equation" r:id="rId3" imgW="3606480" imgH="228600" progId="Equation.DSMT4">
                  <p:embed/>
                  <p:pic>
                    <p:nvPicPr>
                      <p:cNvPr id="0" name=""/>
                      <p:cNvPicPr/>
                      <p:nvPr/>
                    </p:nvPicPr>
                    <p:blipFill>
                      <a:blip r:embed="rId4"/>
                      <a:stretch>
                        <a:fillRect/>
                      </a:stretch>
                    </p:blipFill>
                    <p:spPr>
                      <a:xfrm>
                        <a:off x="975185" y="2478561"/>
                        <a:ext cx="7166335" cy="454206"/>
                      </a:xfrm>
                      <a:prstGeom prst="rect">
                        <a:avLst/>
                      </a:prstGeom>
                    </p:spPr>
                  </p:pic>
                </p:oleObj>
              </mc:Fallback>
            </mc:AlternateContent>
          </a:graphicData>
        </a:graphic>
      </p:graphicFrame>
      <p:sp>
        <p:nvSpPr>
          <p:cNvPr id="9" name="Text Placeholder 8"/>
          <p:cNvSpPr>
            <a:spLocks noGrp="1"/>
          </p:cNvSpPr>
          <p:nvPr>
            <p:ph type="body" idx="2"/>
          </p:nvPr>
        </p:nvSpPr>
        <p:spPr>
          <a:xfrm>
            <a:off x="457200" y="3157179"/>
            <a:ext cx="1576316" cy="527713"/>
          </a:xfrm>
        </p:spPr>
        <p:txBody>
          <a:bodyPr/>
          <a:lstStyle/>
          <a:p>
            <a:pPr marL="0" indent="0">
              <a:buNone/>
            </a:pPr>
            <a:r>
              <a:rPr lang="en-US" sz="2400" dirty="0">
                <a:latin typeface="+mn-lt"/>
              </a:rPr>
              <a:t>Subject to</a:t>
            </a:r>
          </a:p>
        </p:txBody>
      </p:sp>
      <p:graphicFrame>
        <p:nvGraphicFramePr>
          <p:cNvPr id="11" name="Object 10" descr="left parenthesis 5,000 minus 20 p sub 1 right parenthesis + left parenthesis 5,000 minus 40 p sub 2 right parenthesis is less than or equal to 4,000 &#10;left parenthesis 5,000 minus 20 p sub 1 right parenthesis + left parenthesis 5,000 minus 40 p sub 2 right parenthesis is greater than or equal to 0"/>
          <p:cNvGraphicFramePr>
            <a:graphicFrameLocks noChangeAspect="1"/>
          </p:cNvGraphicFramePr>
          <p:nvPr>
            <p:extLst>
              <p:ext uri="{D42A27DB-BD31-4B8C-83A1-F6EECF244321}">
                <p14:modId xmlns:p14="http://schemas.microsoft.com/office/powerpoint/2010/main" val="3659360386"/>
              </p:ext>
            </p:extLst>
          </p:nvPr>
        </p:nvGraphicFramePr>
        <p:xfrm>
          <a:off x="1980631" y="3920996"/>
          <a:ext cx="5346515" cy="899414"/>
        </p:xfrm>
        <a:graphic>
          <a:graphicData uri="http://schemas.openxmlformats.org/presentationml/2006/ole">
            <mc:AlternateContent xmlns:mc="http://schemas.openxmlformats.org/markup-compatibility/2006">
              <mc:Choice xmlns:v="urn:schemas-microsoft-com:vml" Requires="v">
                <p:oleObj spid="_x0000_s4615" name="Equation" r:id="rId5" imgW="2717640" imgH="457200" progId="Equation.DSMT4">
                  <p:embed/>
                </p:oleObj>
              </mc:Choice>
              <mc:Fallback>
                <p:oleObj name="Equation" r:id="rId5" imgW="2717640" imgH="457200" progId="Equation.DSMT4">
                  <p:embed/>
                  <p:pic>
                    <p:nvPicPr>
                      <p:cNvPr id="0" name=""/>
                      <p:cNvPicPr/>
                      <p:nvPr/>
                    </p:nvPicPr>
                    <p:blipFill>
                      <a:blip r:embed="rId6"/>
                      <a:stretch>
                        <a:fillRect/>
                      </a:stretch>
                    </p:blipFill>
                    <p:spPr>
                      <a:xfrm>
                        <a:off x="1980631" y="3920996"/>
                        <a:ext cx="5346515" cy="899414"/>
                      </a:xfrm>
                      <a:prstGeom prst="rect">
                        <a:avLst/>
                      </a:prstGeom>
                    </p:spPr>
                  </p:pic>
                </p:oleObj>
              </mc:Fallback>
            </mc:AlternateContent>
          </a:graphicData>
        </a:graphic>
      </p:graphicFrame>
    </p:spTree>
    <p:extLst>
      <p:ext uri="{BB962C8B-B14F-4D97-AF65-F5344CB8AC3E}">
        <p14:creationId xmlns:p14="http://schemas.microsoft.com/office/powerpoint/2010/main" val="292940153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1191"/>
            <a:ext cx="8229600" cy="707856"/>
          </a:xfrm>
        </p:spPr>
        <p:txBody>
          <a:bodyPr tIns="91425" anchor="b">
            <a:spAutoFit/>
          </a:bodyPr>
          <a:lstStyle/>
          <a:p>
            <a:pPr lvl="0" defTabSz="457200">
              <a:spcBef>
                <a:spcPct val="0"/>
              </a:spcBef>
              <a:buClrTx/>
            </a:pPr>
            <a:r>
              <a:rPr lang="en-US" kern="1200" dirty="0" smtClean="0">
                <a:latin typeface="Times New Roman" panose="02020603050405020304" pitchFamily="18" charset="0"/>
                <a:ea typeface="+mj-ea"/>
                <a:cs typeface="+mj-cs"/>
              </a:rPr>
              <a:t>Pricing to Multiple Segments </a:t>
            </a:r>
            <a:r>
              <a:rPr lang="en-US" sz="2000" b="0" kern="1200" dirty="0" smtClean="0">
                <a:latin typeface="Times New Roman" panose="02020603050405020304" pitchFamily="18" charset="0"/>
                <a:ea typeface="+mj-ea"/>
                <a:cs typeface="+mj-cs"/>
              </a:rPr>
              <a:t>(5 of 5)</a:t>
            </a:r>
            <a:endParaRPr lang="en-US" sz="2000" b="0" kern="1200" dirty="0">
              <a:latin typeface="Times New Roman" panose="02020603050405020304" pitchFamily="18" charset="0"/>
              <a:ea typeface="+mj-ea"/>
              <a:cs typeface="+mj-cs"/>
            </a:endParaRPr>
          </a:p>
        </p:txBody>
      </p:sp>
      <p:pic>
        <p:nvPicPr>
          <p:cNvPr id="5" name="Picture 4" descr="A solver spreadsheet has production capacity, segment number, price, demand and profit. Production capacity, cell B 3 = 4000. Segment 1, A 5. Price, B 5 = $141.7. Demand, C 5 = 2166.67. Profit, D 5 = $285,277.8. Segment 2, A 6. Price B 6 = $79.2. Demand, C 6 = 1,833.33. Profit, D 6 = $126,805.6. Total demand, C 7 = 4000. Total profit, D 7 = $412,083.3. Cell formulas are as follows.  C 5 = 5,000 minus, 20 star B 5. C 6 = 5,000 minus, 40 star B 6. D5 = left parenthesis B 5 minus 10 right parenthesis, star, C 5. Copied to D 6. C 7 = sum, left parenthesis, C 5, colon, C 6, right parenthesis. D 7 = sum, left parenthesis, D 5, colon, D 6, right parenthesis"/>
          <p:cNvPicPr>
            <a:picLocks noChangeAspect="1"/>
          </p:cNvPicPr>
          <p:nvPr/>
        </p:nvPicPr>
        <p:blipFill>
          <a:blip r:embed="rId2"/>
          <a:stretch>
            <a:fillRect/>
          </a:stretch>
        </p:blipFill>
        <p:spPr>
          <a:xfrm>
            <a:off x="1231899" y="1576848"/>
            <a:ext cx="6686127" cy="4038600"/>
          </a:xfrm>
          <a:prstGeom prst="rect">
            <a:avLst/>
          </a:prstGeom>
        </p:spPr>
      </p:pic>
      <p:sp>
        <p:nvSpPr>
          <p:cNvPr id="3" name="Text Placeholder 2"/>
          <p:cNvSpPr>
            <a:spLocks noGrp="1"/>
          </p:cNvSpPr>
          <p:nvPr>
            <p:ph type="body" idx="1"/>
          </p:nvPr>
        </p:nvSpPr>
        <p:spPr>
          <a:xfrm>
            <a:off x="457200" y="5718412"/>
            <a:ext cx="8229600" cy="566604"/>
          </a:xfrm>
        </p:spPr>
        <p:txBody>
          <a:bodyPr/>
          <a:lstStyle/>
          <a:p>
            <a:r>
              <a:rPr lang="en-US" sz="2000" b="1" dirty="0">
                <a:latin typeface="+mn-lt"/>
              </a:rPr>
              <a:t>Figure </a:t>
            </a:r>
            <a:r>
              <a:rPr lang="en-US" sz="2000" b="1" dirty="0" smtClean="0">
                <a:latin typeface="+mn-lt"/>
              </a:rPr>
              <a:t>16-3</a:t>
            </a:r>
            <a:r>
              <a:rPr lang="en-US" sz="2000" dirty="0" smtClean="0">
                <a:latin typeface="+mn-lt"/>
              </a:rPr>
              <a:t> Solver </a:t>
            </a:r>
            <a:r>
              <a:rPr lang="en-US" sz="2000" dirty="0">
                <a:latin typeface="+mn-lt"/>
              </a:rPr>
              <a:t>Spreadsheet for Example 16-1 </a:t>
            </a:r>
          </a:p>
        </p:txBody>
      </p:sp>
    </p:spTree>
    <p:extLst>
      <p:ext uri="{BB962C8B-B14F-4D97-AF65-F5344CB8AC3E}">
        <p14:creationId xmlns:p14="http://schemas.microsoft.com/office/powerpoint/2010/main" val="33465031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Allocating Capacity to Segments under Uncertainty </a:t>
            </a:r>
            <a:r>
              <a:rPr lang="en-US" sz="2000" b="0" kern="1200" dirty="0" smtClean="0">
                <a:latin typeface="Times New Roman" panose="02020603050405020304" pitchFamily="18" charset="0"/>
                <a:ea typeface="+mj-ea"/>
                <a:cs typeface="+mj-cs"/>
              </a:rPr>
              <a:t>(1 of 3)</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2185183"/>
          </a:xfrm>
        </p:spPr>
        <p:txBody>
          <a:bodyPr wrap="square" lIns="91425" tIns="91425" rIns="91425" bIns="91425">
            <a:spAutoFit/>
          </a:bodyPr>
          <a:lstStyle/>
          <a:p>
            <a:pPr marL="255651" lvl="0" indent="-255651" defTabSz="457200">
              <a:spcAft>
                <a:spcPct val="0"/>
              </a:spcAft>
              <a:buFont typeface="Arial" panose="020B0604020202020204" pitchFamily="34" charset="0"/>
            </a:pPr>
            <a:r>
              <a:rPr lang="en-US" sz="2400" kern="1200" dirty="0">
                <a:solidFill>
                  <a:srgbClr val="000000"/>
                </a:solidFill>
                <a:latin typeface="Arial (Body)"/>
                <a:ea typeface="+mn-ea"/>
                <a:cs typeface="+mn-cs"/>
              </a:rPr>
              <a:t>Basic trade-off is between committing to an order from a lower-price buyer or waiting for a higher-price buyer to arrive</a:t>
            </a:r>
          </a:p>
          <a:p>
            <a:pPr marL="741553" lvl="1" indent="-284353" defTabSz="457200">
              <a:spcAft>
                <a:spcPct val="0"/>
              </a:spcAft>
              <a:buFont typeface="Arial" panose="020B0604020202020204" pitchFamily="34" charset="0"/>
            </a:pPr>
            <a:r>
              <a:rPr lang="en-US" sz="2400" b="1" kern="1200" dirty="0">
                <a:solidFill>
                  <a:srgbClr val="000000"/>
                </a:solidFill>
                <a:latin typeface="Arial (Body)"/>
                <a:ea typeface="+mn-ea"/>
                <a:cs typeface="+mn-cs"/>
              </a:rPr>
              <a:t>Spoilage</a:t>
            </a:r>
          </a:p>
          <a:p>
            <a:pPr marL="741553" lvl="1" indent="-284353" defTabSz="457200">
              <a:spcAft>
                <a:spcPct val="0"/>
              </a:spcAft>
              <a:buFont typeface="Arial" panose="020B0604020202020204" pitchFamily="34" charset="0"/>
            </a:pPr>
            <a:r>
              <a:rPr lang="en-US" sz="2400" b="1" kern="1200" dirty="0" smtClean="0">
                <a:solidFill>
                  <a:srgbClr val="000000"/>
                </a:solidFill>
                <a:latin typeface="Arial (Body)"/>
                <a:ea typeface="+mn-ea"/>
                <a:cs typeface="+mn-cs"/>
              </a:rPr>
              <a:t>Spill</a:t>
            </a:r>
            <a:endParaRPr lang="en-US" sz="2400" b="1" kern="1200" dirty="0">
              <a:solidFill>
                <a:srgbClr val="000000"/>
              </a:solidFill>
              <a:latin typeface="Arial (Body)"/>
              <a:ea typeface="+mn-ea"/>
              <a:cs typeface="+mn-cs"/>
            </a:endParaRPr>
          </a:p>
        </p:txBody>
      </p:sp>
      <p:graphicFrame>
        <p:nvGraphicFramePr>
          <p:cNvPr id="5" name="Object 4" descr="r sub h left parenthesis c sub h right parenthesis = prob left parenthesis demand from higher price segment is greater than c sub h right parenthesis times p sub h &#10;prob left parenthesis demand from higher price segment is greater than c sub h right parenthesis = start fraction p sub L over p sub h end fraction &#10;c sub h = F to the power of negative 1 left parenthesis start fraction 1 minus p sub L over p sub h end fraction, d sub h, sigma sub h right parenthesis = N O R M I N V left parenthesis start fraction 1 minus p sub L over p sub h end fraction, d sub h, sigma sub h right parenthesis&#10;"/>
          <p:cNvGraphicFramePr>
            <a:graphicFrameLocks noChangeAspect="1"/>
          </p:cNvGraphicFramePr>
          <p:nvPr>
            <p:extLst>
              <p:ext uri="{D42A27DB-BD31-4B8C-83A1-F6EECF244321}">
                <p14:modId xmlns:p14="http://schemas.microsoft.com/office/powerpoint/2010/main" val="7990993"/>
              </p:ext>
            </p:extLst>
          </p:nvPr>
        </p:nvGraphicFramePr>
        <p:xfrm>
          <a:off x="421234" y="4088697"/>
          <a:ext cx="8219645" cy="1474035"/>
        </p:xfrm>
        <a:graphic>
          <a:graphicData uri="http://schemas.openxmlformats.org/presentationml/2006/ole">
            <mc:AlternateContent xmlns:mc="http://schemas.openxmlformats.org/markup-compatibility/2006">
              <mc:Choice xmlns:v="urn:schemas-microsoft-com:vml" Requires="v">
                <p:oleObj spid="_x0000_s5383" name="Equation" r:id="rId3" imgW="4178160" imgH="749160" progId="Equation.DSMT4">
                  <p:embed/>
                </p:oleObj>
              </mc:Choice>
              <mc:Fallback>
                <p:oleObj name="Equation" r:id="rId3" imgW="4178160" imgH="749160" progId="Equation.DSMT4">
                  <p:embed/>
                  <p:pic>
                    <p:nvPicPr>
                      <p:cNvPr id="5" name="Object 4"/>
                      <p:cNvPicPr/>
                      <p:nvPr/>
                    </p:nvPicPr>
                    <p:blipFill>
                      <a:blip r:embed="rId4"/>
                      <a:stretch>
                        <a:fillRect/>
                      </a:stretch>
                    </p:blipFill>
                    <p:spPr>
                      <a:xfrm>
                        <a:off x="421234" y="4088697"/>
                        <a:ext cx="8219645" cy="1474035"/>
                      </a:xfrm>
                      <a:prstGeom prst="rect">
                        <a:avLst/>
                      </a:prstGeom>
                    </p:spPr>
                  </p:pic>
                </p:oleObj>
              </mc:Fallback>
            </mc:AlternateContent>
          </a:graphicData>
        </a:graphic>
      </p:graphicFrame>
    </p:spTree>
    <p:extLst>
      <p:ext uri="{BB962C8B-B14F-4D97-AF65-F5344CB8AC3E}">
        <p14:creationId xmlns:p14="http://schemas.microsoft.com/office/powerpoint/2010/main" val="228138776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Allocating Capacity to Segments under Uncertainty </a:t>
            </a:r>
            <a:r>
              <a:rPr lang="en-US" sz="2000" b="0" kern="1200" dirty="0" smtClean="0">
                <a:latin typeface="Times New Roman" panose="02020603050405020304" pitchFamily="18" charset="0"/>
                <a:ea typeface="+mj-ea"/>
                <a:cs typeface="+mj-cs"/>
              </a:rPr>
              <a:t>(2 of 3)</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Effective use of revenue management increases firm profits and improves service for the more valuable customer segment</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Create different versions of a product targeted at different segments</a:t>
            </a:r>
          </a:p>
        </p:txBody>
      </p:sp>
    </p:spTree>
    <p:extLst>
      <p:ext uri="{BB962C8B-B14F-4D97-AF65-F5344CB8AC3E}">
        <p14:creationId xmlns:p14="http://schemas.microsoft.com/office/powerpoint/2010/main" val="77415188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Allocating Capacity to Segments under Uncertainty </a:t>
            </a:r>
            <a:r>
              <a:rPr lang="en-US" sz="2000" b="0" kern="1200" dirty="0" smtClean="0">
                <a:latin typeface="Times New Roman" panose="02020603050405020304" pitchFamily="18" charset="0"/>
                <a:ea typeface="+mj-ea"/>
                <a:cs typeface="+mj-cs"/>
              </a:rPr>
              <a:t>(3 of 3)</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Tactics for multiple customer segments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Separate segments effectively on some service dimension (e.g. response </a:t>
            </a:r>
            <a:r>
              <a:rPr lang="en-US" sz="2400" kern="1200" dirty="0" smtClean="0">
                <a:solidFill>
                  <a:srgbClr val="000000"/>
                </a:solidFill>
                <a:latin typeface="Arial (Body)"/>
                <a:ea typeface="+mn-ea"/>
                <a:cs typeface="+mn-cs"/>
              </a:rPr>
              <a:t>time)</a:t>
            </a:r>
            <a:endParaRPr lang="en-US" sz="2400" kern="1200" dirty="0">
              <a:solidFill>
                <a:srgbClr val="000000"/>
              </a:solidFill>
              <a:latin typeface="Arial (Body)"/>
              <a:ea typeface="+mn-ea"/>
              <a:cs typeface="+mn-cs"/>
            </a:endParaRP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Charge different prices based on the value assigned by each </a:t>
            </a:r>
            <a:r>
              <a:rPr lang="en-US" sz="2400" kern="1200" dirty="0" smtClean="0">
                <a:solidFill>
                  <a:srgbClr val="000000"/>
                </a:solidFill>
                <a:latin typeface="Arial (Body)"/>
                <a:ea typeface="+mn-ea"/>
                <a:cs typeface="+mn-cs"/>
              </a:rPr>
              <a:t>segment</a:t>
            </a:r>
            <a:endParaRPr lang="en-US" sz="2400" kern="1200" dirty="0">
              <a:solidFill>
                <a:srgbClr val="000000"/>
              </a:solidFill>
              <a:latin typeface="Arial (Body)"/>
              <a:ea typeface="+mn-ea"/>
              <a:cs typeface="+mn-cs"/>
            </a:endParaRP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Forecast demand at the segment </a:t>
            </a:r>
            <a:r>
              <a:rPr lang="en-US" sz="2400" kern="1200" dirty="0" smtClean="0">
                <a:solidFill>
                  <a:srgbClr val="000000"/>
                </a:solidFill>
                <a:latin typeface="Arial (Body)"/>
                <a:ea typeface="+mn-ea"/>
                <a:cs typeface="+mn-cs"/>
              </a:rPr>
              <a:t>level</a:t>
            </a:r>
            <a:endParaRPr lang="en-US" sz="2400" kern="1200" dirty="0">
              <a:solidFill>
                <a:srgbClr val="000000"/>
              </a:solidFill>
              <a:latin typeface="Arial (Body)"/>
              <a:ea typeface="+mn-ea"/>
              <a:cs typeface="+mn-cs"/>
            </a:endParaRP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Save appropriate amount of the asset for the late arriving high price segments</a:t>
            </a:r>
          </a:p>
        </p:txBody>
      </p:sp>
    </p:spTree>
    <p:extLst>
      <p:ext uri="{BB962C8B-B14F-4D97-AF65-F5344CB8AC3E}">
        <p14:creationId xmlns:p14="http://schemas.microsoft.com/office/powerpoint/2010/main" val="28743375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Learning Objectives </a:t>
            </a:r>
            <a:r>
              <a:rPr lang="en-US" sz="2000" b="0" kern="1200" dirty="0" smtClean="0">
                <a:solidFill>
                  <a:srgbClr val="007FA3"/>
                </a:solidFill>
                <a:latin typeface="Times New Roman" panose="02020603050405020304" pitchFamily="18" charset="0"/>
                <a:ea typeface="+mj-ea"/>
                <a:cs typeface="+mj-cs"/>
              </a:rPr>
              <a:t>(1 of 2)</a:t>
            </a:r>
            <a:endParaRPr lang="en-US" sz="2000" b="0"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idx="1"/>
          </p:nvPr>
        </p:nvSpPr>
        <p:spPr>
          <a:xfrm>
            <a:off x="457200" y="1600200"/>
            <a:ext cx="8229600" cy="2785348"/>
          </a:xfrm>
        </p:spPr>
        <p:txBody>
          <a:bodyPr wrap="square" lIns="91425" tIns="91425" rIns="91425" bIns="91425">
            <a:spAutoFit/>
          </a:bodyPr>
          <a:lstStyle/>
          <a:p>
            <a:pPr marL="0" lvl="0" indent="0" defTabSz="457200">
              <a:spcAft>
                <a:spcPct val="0"/>
              </a:spcAft>
              <a:buSzPct val="100000"/>
              <a:buNone/>
            </a:pPr>
            <a:r>
              <a:rPr lang="en-US" sz="2400" b="1" kern="1200" dirty="0" smtClean="0">
                <a:solidFill>
                  <a:schemeClr val="tx2"/>
                </a:solidFill>
                <a:latin typeface="Arial (Body)"/>
                <a:ea typeface="+mn-ea"/>
                <a:cs typeface="+mn-cs"/>
              </a:rPr>
              <a:t>16.1</a:t>
            </a:r>
            <a:r>
              <a:rPr lang="en-US" sz="2400" kern="1200" dirty="0" smtClean="0">
                <a:solidFill>
                  <a:srgbClr val="000000"/>
                </a:solidFill>
                <a:latin typeface="Arial (Body)"/>
                <a:ea typeface="+mn-ea"/>
                <a:cs typeface="+mn-cs"/>
              </a:rPr>
              <a:t> Understand </a:t>
            </a:r>
            <a:r>
              <a:rPr lang="en-US" sz="2400" kern="1200" dirty="0">
                <a:solidFill>
                  <a:srgbClr val="000000"/>
                </a:solidFill>
                <a:latin typeface="Arial (Body)"/>
                <a:ea typeface="+mn-ea"/>
                <a:cs typeface="+mn-cs"/>
              </a:rPr>
              <a:t>the role of revenue management in a supply </a:t>
            </a:r>
            <a:r>
              <a:rPr lang="en-US" sz="2400" kern="1200" dirty="0" smtClean="0">
                <a:solidFill>
                  <a:srgbClr val="000000"/>
                </a:solidFill>
                <a:latin typeface="Arial (Body)"/>
                <a:ea typeface="+mn-ea"/>
                <a:cs typeface="+mn-cs"/>
              </a:rPr>
              <a:t>chain.</a:t>
            </a:r>
            <a:endParaRPr lang="en-US" sz="2400" kern="1200" dirty="0">
              <a:solidFill>
                <a:srgbClr val="000000"/>
              </a:solidFill>
              <a:latin typeface="Arial (Body)"/>
              <a:ea typeface="+mn-ea"/>
              <a:cs typeface="+mn-cs"/>
            </a:endParaRPr>
          </a:p>
          <a:p>
            <a:pPr marL="0" lvl="0" indent="0" defTabSz="457200">
              <a:spcAft>
                <a:spcPct val="0"/>
              </a:spcAft>
              <a:buSzPct val="100000"/>
              <a:buNone/>
            </a:pPr>
            <a:r>
              <a:rPr lang="en-US" sz="2400" b="1" kern="1200" dirty="0" smtClean="0">
                <a:solidFill>
                  <a:schemeClr val="tx2"/>
                </a:solidFill>
                <a:latin typeface="Arial (Body)"/>
                <a:ea typeface="+mn-ea"/>
                <a:cs typeface="+mn-cs"/>
              </a:rPr>
              <a:t>16.2</a:t>
            </a:r>
            <a:r>
              <a:rPr lang="en-US" sz="2400" kern="1200" dirty="0" smtClean="0">
                <a:solidFill>
                  <a:srgbClr val="000000"/>
                </a:solidFill>
                <a:latin typeface="Arial (Body)"/>
                <a:ea typeface="+mn-ea"/>
                <a:cs typeface="+mn-cs"/>
              </a:rPr>
              <a:t> Identify </a:t>
            </a:r>
            <a:r>
              <a:rPr lang="en-US" sz="2400" kern="1200" dirty="0">
                <a:solidFill>
                  <a:srgbClr val="000000"/>
                </a:solidFill>
                <a:latin typeface="Arial (Body)"/>
                <a:ea typeface="+mn-ea"/>
                <a:cs typeface="+mn-cs"/>
              </a:rPr>
              <a:t>how differential pricing can help increase profits when serving multiple customer </a:t>
            </a:r>
            <a:r>
              <a:rPr lang="en-US" sz="2400" kern="1200" dirty="0" smtClean="0">
                <a:solidFill>
                  <a:srgbClr val="000000"/>
                </a:solidFill>
                <a:latin typeface="Arial (Body)"/>
                <a:ea typeface="+mn-ea"/>
                <a:cs typeface="+mn-cs"/>
              </a:rPr>
              <a:t>segments.</a:t>
            </a:r>
            <a:endParaRPr lang="en-US" sz="2400" kern="1200" dirty="0">
              <a:solidFill>
                <a:srgbClr val="000000"/>
              </a:solidFill>
              <a:latin typeface="Arial (Body)"/>
              <a:ea typeface="+mn-ea"/>
              <a:cs typeface="+mn-cs"/>
            </a:endParaRPr>
          </a:p>
          <a:p>
            <a:pPr marL="0" lvl="0" indent="0" defTabSz="457200">
              <a:spcAft>
                <a:spcPct val="0"/>
              </a:spcAft>
              <a:buSzPct val="100000"/>
              <a:buNone/>
            </a:pPr>
            <a:r>
              <a:rPr lang="en-US" sz="2400" b="1" kern="1200" dirty="0" smtClean="0">
                <a:solidFill>
                  <a:schemeClr val="tx2"/>
                </a:solidFill>
                <a:latin typeface="Arial (Body)"/>
                <a:ea typeface="+mn-ea"/>
                <a:cs typeface="+mn-cs"/>
              </a:rPr>
              <a:t>16.3</a:t>
            </a:r>
            <a:r>
              <a:rPr lang="en-US" sz="2400" kern="1200" dirty="0" smtClean="0">
                <a:solidFill>
                  <a:srgbClr val="000000"/>
                </a:solidFill>
                <a:latin typeface="Arial (Body)"/>
                <a:ea typeface="+mn-ea"/>
                <a:cs typeface="+mn-cs"/>
              </a:rPr>
              <a:t> Describe </a:t>
            </a:r>
            <a:r>
              <a:rPr lang="en-US" sz="2400" kern="1200" dirty="0">
                <a:solidFill>
                  <a:srgbClr val="000000"/>
                </a:solidFill>
                <a:latin typeface="Arial (Body)"/>
                <a:ea typeface="+mn-ea"/>
                <a:cs typeface="+mn-cs"/>
              </a:rPr>
              <a:t>how dynamic pricing and overbooking can help increase profits from perishable assets.</a:t>
            </a:r>
          </a:p>
        </p:txBody>
      </p:sp>
    </p:spTree>
    <p:extLst>
      <p:ext uri="{BB962C8B-B14F-4D97-AF65-F5344CB8AC3E}">
        <p14:creationId xmlns:p14="http://schemas.microsoft.com/office/powerpoint/2010/main" val="148256000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kern="1200" dirty="0">
                <a:latin typeface="Times New Roman" panose="02020603050405020304" pitchFamily="18" charset="0"/>
              </a:rPr>
              <a:t>Allocating Capacity to Uncertain Demand from Multiple Segments</a:t>
            </a:r>
            <a:endParaRPr lang="en-US" dirty="0"/>
          </a:p>
        </p:txBody>
      </p:sp>
      <p:sp>
        <p:nvSpPr>
          <p:cNvPr id="3" name="Content Placeholder 2"/>
          <p:cNvSpPr>
            <a:spLocks noGrp="1"/>
          </p:cNvSpPr>
          <p:nvPr>
            <p:ph idx="1"/>
          </p:nvPr>
        </p:nvSpPr>
        <p:spPr>
          <a:xfrm>
            <a:off x="457200" y="1600200"/>
            <a:ext cx="3780971" cy="478891"/>
          </a:xfrm>
        </p:spPr>
        <p:txBody>
          <a:bodyPr/>
          <a:lstStyle/>
          <a:p>
            <a:pPr marL="432" indent="0">
              <a:buNone/>
            </a:pPr>
            <a:r>
              <a:rPr lang="en-US" sz="2400" dirty="0">
                <a:latin typeface="+mn-lt"/>
              </a:rPr>
              <a:t>Revenue from segment A,</a:t>
            </a:r>
          </a:p>
        </p:txBody>
      </p:sp>
      <p:graphicFrame>
        <p:nvGraphicFramePr>
          <p:cNvPr id="9" name="Object 8" descr="p sub A = $3.50 per cubic foot"/>
          <p:cNvGraphicFramePr>
            <a:graphicFrameLocks noChangeAspect="1"/>
          </p:cNvGraphicFramePr>
          <p:nvPr>
            <p:extLst>
              <p:ext uri="{D42A27DB-BD31-4B8C-83A1-F6EECF244321}">
                <p14:modId xmlns:p14="http://schemas.microsoft.com/office/powerpoint/2010/main" val="1169913323"/>
              </p:ext>
            </p:extLst>
          </p:nvPr>
        </p:nvGraphicFramePr>
        <p:xfrm>
          <a:off x="4102688" y="1682374"/>
          <a:ext cx="3289937" cy="445256"/>
        </p:xfrm>
        <a:graphic>
          <a:graphicData uri="http://schemas.openxmlformats.org/presentationml/2006/ole">
            <mc:AlternateContent xmlns:mc="http://schemas.openxmlformats.org/markup-compatibility/2006">
              <mc:Choice xmlns:v="urn:schemas-microsoft-com:vml" Requires="v">
                <p:oleObj spid="_x0000_s15619" name="Equation" r:id="rId3" imgW="1688760" imgH="228600" progId="Equation.DSMT4">
                  <p:embed/>
                </p:oleObj>
              </mc:Choice>
              <mc:Fallback>
                <p:oleObj name="Equation" r:id="rId3" imgW="1688760" imgH="228600" progId="Equation.DSMT4">
                  <p:embed/>
                  <p:pic>
                    <p:nvPicPr>
                      <p:cNvPr id="0" name=""/>
                      <p:cNvPicPr/>
                      <p:nvPr/>
                    </p:nvPicPr>
                    <p:blipFill>
                      <a:blip r:embed="rId4"/>
                      <a:stretch>
                        <a:fillRect/>
                      </a:stretch>
                    </p:blipFill>
                    <p:spPr>
                      <a:xfrm>
                        <a:off x="4102688" y="1682374"/>
                        <a:ext cx="3289937" cy="445256"/>
                      </a:xfrm>
                      <a:prstGeom prst="rect">
                        <a:avLst/>
                      </a:prstGeom>
                    </p:spPr>
                  </p:pic>
                </p:oleObj>
              </mc:Fallback>
            </mc:AlternateContent>
          </a:graphicData>
        </a:graphic>
      </p:graphicFrame>
      <p:sp>
        <p:nvSpPr>
          <p:cNvPr id="4" name="Content Placeholder 3"/>
          <p:cNvSpPr>
            <a:spLocks noGrp="1"/>
          </p:cNvSpPr>
          <p:nvPr>
            <p:ph idx="13"/>
          </p:nvPr>
        </p:nvSpPr>
        <p:spPr>
          <a:xfrm>
            <a:off x="473720" y="2090140"/>
            <a:ext cx="3764451" cy="478891"/>
          </a:xfrm>
        </p:spPr>
        <p:txBody>
          <a:bodyPr/>
          <a:lstStyle/>
          <a:p>
            <a:pPr marL="432" indent="0">
              <a:buNone/>
            </a:pPr>
            <a:r>
              <a:rPr lang="en-US" sz="2400" dirty="0">
                <a:latin typeface="+mn-lt"/>
              </a:rPr>
              <a:t>Revenue from segment B,</a:t>
            </a:r>
          </a:p>
        </p:txBody>
      </p:sp>
      <p:graphicFrame>
        <p:nvGraphicFramePr>
          <p:cNvPr id="10" name="Object 9" descr="p sub B = $2.00 per cubic foot"/>
          <p:cNvGraphicFramePr>
            <a:graphicFrameLocks noChangeAspect="1"/>
          </p:cNvGraphicFramePr>
          <p:nvPr>
            <p:extLst>
              <p:ext uri="{D42A27DB-BD31-4B8C-83A1-F6EECF244321}">
                <p14:modId xmlns:p14="http://schemas.microsoft.com/office/powerpoint/2010/main" val="1142153329"/>
              </p:ext>
            </p:extLst>
          </p:nvPr>
        </p:nvGraphicFramePr>
        <p:xfrm>
          <a:off x="4146232" y="2161344"/>
          <a:ext cx="3289937" cy="445256"/>
        </p:xfrm>
        <a:graphic>
          <a:graphicData uri="http://schemas.openxmlformats.org/presentationml/2006/ole">
            <mc:AlternateContent xmlns:mc="http://schemas.openxmlformats.org/markup-compatibility/2006">
              <mc:Choice xmlns:v="urn:schemas-microsoft-com:vml" Requires="v">
                <p:oleObj spid="_x0000_s15620" name="Equation" r:id="rId5" imgW="1688760" imgH="228600" progId="Equation.DSMT4">
                  <p:embed/>
                </p:oleObj>
              </mc:Choice>
              <mc:Fallback>
                <p:oleObj name="Equation" r:id="rId5" imgW="1688760" imgH="228600" progId="Equation.DSMT4">
                  <p:embed/>
                  <p:pic>
                    <p:nvPicPr>
                      <p:cNvPr id="0" name=""/>
                      <p:cNvPicPr/>
                      <p:nvPr/>
                    </p:nvPicPr>
                    <p:blipFill>
                      <a:blip r:embed="rId6"/>
                      <a:stretch>
                        <a:fillRect/>
                      </a:stretch>
                    </p:blipFill>
                    <p:spPr>
                      <a:xfrm>
                        <a:off x="4146232" y="2161344"/>
                        <a:ext cx="3289937" cy="445256"/>
                      </a:xfrm>
                      <a:prstGeom prst="rect">
                        <a:avLst/>
                      </a:prstGeom>
                    </p:spPr>
                  </p:pic>
                </p:oleObj>
              </mc:Fallback>
            </mc:AlternateContent>
          </a:graphicData>
        </a:graphic>
      </p:graphicFrame>
      <p:sp>
        <p:nvSpPr>
          <p:cNvPr id="5" name="Content Placeholder 4"/>
          <p:cNvSpPr>
            <a:spLocks noGrp="1"/>
          </p:cNvSpPr>
          <p:nvPr>
            <p:ph idx="14"/>
          </p:nvPr>
        </p:nvSpPr>
        <p:spPr>
          <a:xfrm>
            <a:off x="457200" y="2565565"/>
            <a:ext cx="4201886" cy="496954"/>
          </a:xfrm>
        </p:spPr>
        <p:txBody>
          <a:bodyPr/>
          <a:lstStyle/>
          <a:p>
            <a:pPr marL="432" indent="0">
              <a:buNone/>
            </a:pPr>
            <a:r>
              <a:rPr lang="en-US" sz="2400" dirty="0">
                <a:latin typeface="+mn-lt"/>
              </a:rPr>
              <a:t>Mean demand for segment A,</a:t>
            </a:r>
          </a:p>
        </p:txBody>
      </p:sp>
      <p:graphicFrame>
        <p:nvGraphicFramePr>
          <p:cNvPr id="11" name="Object 10" descr="D upper case sub A = $3,000 cubic feet"/>
          <p:cNvGraphicFramePr>
            <a:graphicFrameLocks noChangeAspect="1"/>
          </p:cNvGraphicFramePr>
          <p:nvPr>
            <p:extLst>
              <p:ext uri="{D42A27DB-BD31-4B8C-83A1-F6EECF244321}">
                <p14:modId xmlns:p14="http://schemas.microsoft.com/office/powerpoint/2010/main" val="1126989879"/>
              </p:ext>
            </p:extLst>
          </p:nvPr>
        </p:nvGraphicFramePr>
        <p:xfrm>
          <a:off x="4628657" y="2635843"/>
          <a:ext cx="2876629" cy="454206"/>
        </p:xfrm>
        <a:graphic>
          <a:graphicData uri="http://schemas.openxmlformats.org/presentationml/2006/ole">
            <mc:AlternateContent xmlns:mc="http://schemas.openxmlformats.org/markup-compatibility/2006">
              <mc:Choice xmlns:v="urn:schemas-microsoft-com:vml" Requires="v">
                <p:oleObj spid="_x0000_s15621" name="Equation" r:id="rId7" imgW="1447560" imgH="228600" progId="Equation.DSMT4">
                  <p:embed/>
                </p:oleObj>
              </mc:Choice>
              <mc:Fallback>
                <p:oleObj name="Equation" r:id="rId7" imgW="1447560" imgH="228600" progId="Equation.DSMT4">
                  <p:embed/>
                  <p:pic>
                    <p:nvPicPr>
                      <p:cNvPr id="0" name=""/>
                      <p:cNvPicPr/>
                      <p:nvPr/>
                    </p:nvPicPr>
                    <p:blipFill>
                      <a:blip r:embed="rId8"/>
                      <a:stretch>
                        <a:fillRect/>
                      </a:stretch>
                    </p:blipFill>
                    <p:spPr>
                      <a:xfrm>
                        <a:off x="4628657" y="2635843"/>
                        <a:ext cx="2876629" cy="454206"/>
                      </a:xfrm>
                      <a:prstGeom prst="rect">
                        <a:avLst/>
                      </a:prstGeom>
                    </p:spPr>
                  </p:pic>
                </p:oleObj>
              </mc:Fallback>
            </mc:AlternateContent>
          </a:graphicData>
        </a:graphic>
      </p:graphicFrame>
      <p:sp>
        <p:nvSpPr>
          <p:cNvPr id="6" name="Content Placeholder 5"/>
          <p:cNvSpPr>
            <a:spLocks noGrp="1"/>
          </p:cNvSpPr>
          <p:nvPr>
            <p:ph idx="15"/>
          </p:nvPr>
        </p:nvSpPr>
        <p:spPr>
          <a:xfrm>
            <a:off x="457200" y="3026472"/>
            <a:ext cx="5072743" cy="456960"/>
          </a:xfrm>
        </p:spPr>
        <p:txBody>
          <a:bodyPr/>
          <a:lstStyle/>
          <a:p>
            <a:pPr marL="432" indent="0">
              <a:buNone/>
            </a:pPr>
            <a:r>
              <a:rPr lang="en-US" sz="2400" dirty="0">
                <a:latin typeface="+mn-lt"/>
              </a:rPr>
              <a:t>Standard deviation of demand for A,</a:t>
            </a:r>
          </a:p>
        </p:txBody>
      </p:sp>
      <p:graphicFrame>
        <p:nvGraphicFramePr>
          <p:cNvPr id="12" name="Object 11" descr="sigma sub A = 1,000 cubic feet"/>
          <p:cNvGraphicFramePr>
            <a:graphicFrameLocks noChangeAspect="1"/>
          </p:cNvGraphicFramePr>
          <p:nvPr>
            <p:extLst>
              <p:ext uri="{D42A27DB-BD31-4B8C-83A1-F6EECF244321}">
                <p14:modId xmlns:p14="http://schemas.microsoft.com/office/powerpoint/2010/main" val="1263739940"/>
              </p:ext>
            </p:extLst>
          </p:nvPr>
        </p:nvGraphicFramePr>
        <p:xfrm>
          <a:off x="5453678" y="3088033"/>
          <a:ext cx="2823157" cy="449709"/>
        </p:xfrm>
        <a:graphic>
          <a:graphicData uri="http://schemas.openxmlformats.org/presentationml/2006/ole">
            <mc:AlternateContent xmlns:mc="http://schemas.openxmlformats.org/markup-compatibility/2006">
              <mc:Choice xmlns:v="urn:schemas-microsoft-com:vml" Requires="v">
                <p:oleObj spid="_x0000_s15622" name="Equation" r:id="rId9" imgW="1434960" imgH="228600" progId="Equation.DSMT4">
                  <p:embed/>
                </p:oleObj>
              </mc:Choice>
              <mc:Fallback>
                <p:oleObj name="Equation" r:id="rId9" imgW="1434960" imgH="228600" progId="Equation.DSMT4">
                  <p:embed/>
                  <p:pic>
                    <p:nvPicPr>
                      <p:cNvPr id="0" name=""/>
                      <p:cNvPicPr/>
                      <p:nvPr/>
                    </p:nvPicPr>
                    <p:blipFill>
                      <a:blip r:embed="rId10"/>
                      <a:stretch>
                        <a:fillRect/>
                      </a:stretch>
                    </p:blipFill>
                    <p:spPr>
                      <a:xfrm>
                        <a:off x="5453678" y="3088033"/>
                        <a:ext cx="2823157" cy="449709"/>
                      </a:xfrm>
                      <a:prstGeom prst="rect">
                        <a:avLst/>
                      </a:prstGeom>
                    </p:spPr>
                  </p:pic>
                </p:oleObj>
              </mc:Fallback>
            </mc:AlternateContent>
          </a:graphicData>
        </a:graphic>
      </p:graphicFrame>
      <p:graphicFrame>
        <p:nvGraphicFramePr>
          <p:cNvPr id="7" name="Object 6" descr="c sub a = N O R M I N V left parenthesis start fraction 1 minus p sub b over p sub a end fraction, d sub a, sigma sub a right parenthesis = N O R M I N V left parenthesis start fraction 1 minus 2.00 over 3.50 end fraction, 3,000, 1,000 right parenthesis = 2,820 cubic feet"/>
          <p:cNvGraphicFramePr>
            <a:graphicFrameLocks noChangeAspect="1"/>
          </p:cNvGraphicFramePr>
          <p:nvPr>
            <p:extLst>
              <p:ext uri="{D42A27DB-BD31-4B8C-83A1-F6EECF244321}">
                <p14:modId xmlns:p14="http://schemas.microsoft.com/office/powerpoint/2010/main" val="230685047"/>
              </p:ext>
            </p:extLst>
          </p:nvPr>
        </p:nvGraphicFramePr>
        <p:xfrm>
          <a:off x="1702940" y="3759821"/>
          <a:ext cx="5738120" cy="1368502"/>
        </p:xfrm>
        <a:graphic>
          <a:graphicData uri="http://schemas.openxmlformats.org/presentationml/2006/ole">
            <mc:AlternateContent xmlns:mc="http://schemas.openxmlformats.org/markup-compatibility/2006">
              <mc:Choice xmlns:v="urn:schemas-microsoft-com:vml" Requires="v">
                <p:oleObj spid="_x0000_s15623" name="Equation" r:id="rId11" imgW="3035160" imgH="723600" progId="Equation.DSMT4">
                  <p:embed/>
                </p:oleObj>
              </mc:Choice>
              <mc:Fallback>
                <p:oleObj name="Equation" r:id="rId11" imgW="3035160" imgH="723600" progId="Equation.DSMT4">
                  <p:embed/>
                  <p:pic>
                    <p:nvPicPr>
                      <p:cNvPr id="6" name="Object 5" descr="c sub a = N O R M I N V left parenthesis start fraction 1 minus p sub b over p sub a end fraction, d sub a, sigma sub a right parenthesis = N O R M I N V left parenthesis start fraction 1 minus 2.00 over 3.50 end fraction, 3,000, 1,000 right parenthesis = 2,820 cubic feet"/>
                      <p:cNvPicPr/>
                      <p:nvPr/>
                    </p:nvPicPr>
                    <p:blipFill>
                      <a:blip r:embed="rId12"/>
                      <a:stretch>
                        <a:fillRect/>
                      </a:stretch>
                    </p:blipFill>
                    <p:spPr>
                      <a:xfrm>
                        <a:off x="1702940" y="3759821"/>
                        <a:ext cx="5738120" cy="1368502"/>
                      </a:xfrm>
                      <a:prstGeom prst="rect">
                        <a:avLst/>
                      </a:prstGeom>
                    </p:spPr>
                  </p:pic>
                </p:oleObj>
              </mc:Fallback>
            </mc:AlternateContent>
          </a:graphicData>
        </a:graphic>
      </p:graphicFrame>
      <p:graphicFrame>
        <p:nvGraphicFramePr>
          <p:cNvPr id="8" name="Object 7" descr="c sub a = N O R M I N V left parenthesis start fraction 1 minus 2.00 over 5.00 end fraction, 3,000, 1,000 right parenthesis = 3,253 cubic feet"/>
          <p:cNvGraphicFramePr>
            <a:graphicFrameLocks noChangeAspect="1"/>
          </p:cNvGraphicFramePr>
          <p:nvPr>
            <p:extLst>
              <p:ext uri="{D42A27DB-BD31-4B8C-83A1-F6EECF244321}">
                <p14:modId xmlns:p14="http://schemas.microsoft.com/office/powerpoint/2010/main" val="3977554879"/>
              </p:ext>
            </p:extLst>
          </p:nvPr>
        </p:nvGraphicFramePr>
        <p:xfrm>
          <a:off x="1658920" y="5227252"/>
          <a:ext cx="5853456" cy="881692"/>
        </p:xfrm>
        <a:graphic>
          <a:graphicData uri="http://schemas.openxmlformats.org/presentationml/2006/ole">
            <mc:AlternateContent xmlns:mc="http://schemas.openxmlformats.org/markup-compatibility/2006">
              <mc:Choice xmlns:v="urn:schemas-microsoft-com:vml" Requires="v">
                <p:oleObj spid="_x0000_s15624" name="Equation" r:id="rId13" imgW="3035160" imgH="457200" progId="Equation.DSMT4">
                  <p:embed/>
                </p:oleObj>
              </mc:Choice>
              <mc:Fallback>
                <p:oleObj name="Equation" r:id="rId13" imgW="3035160" imgH="457200" progId="Equation.DSMT4">
                  <p:embed/>
                  <p:pic>
                    <p:nvPicPr>
                      <p:cNvPr id="9" name="Object 8" descr="c sub a = N O R M I N V left parenthesis start fraction 1 minus 2.00 over 5.00 end fraction, 3,000, 1,000 right parenthesis = 3,253 cubic feet"/>
                      <p:cNvPicPr/>
                      <p:nvPr/>
                    </p:nvPicPr>
                    <p:blipFill>
                      <a:blip r:embed="rId14"/>
                      <a:stretch>
                        <a:fillRect/>
                      </a:stretch>
                    </p:blipFill>
                    <p:spPr>
                      <a:xfrm>
                        <a:off x="1658920" y="5227252"/>
                        <a:ext cx="5853456" cy="881692"/>
                      </a:xfrm>
                      <a:prstGeom prst="rect">
                        <a:avLst/>
                      </a:prstGeom>
                    </p:spPr>
                  </p:pic>
                </p:oleObj>
              </mc:Fallback>
            </mc:AlternateContent>
          </a:graphicData>
        </a:graphic>
      </p:graphicFrame>
    </p:spTree>
    <p:extLst>
      <p:ext uri="{BB962C8B-B14F-4D97-AF65-F5344CB8AC3E}">
        <p14:creationId xmlns:p14="http://schemas.microsoft.com/office/powerpoint/2010/main" val="24039782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2</a:t>
            </a:r>
            <a:endParaRPr lang="en-US"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p:txBody>
          <a:bodyPr wrap="square" lIns="91425" tIns="91425" rIns="91425" bIns="91425">
            <a:spAutoFit/>
          </a:bodyPr>
          <a:lstStyle/>
          <a:p>
            <a:pPr marL="0" lvl="0" indent="0" defTabSz="457200">
              <a:spcAft>
                <a:spcPct val="0"/>
              </a:spcAft>
              <a:buSzPct val="100000"/>
              <a:buNone/>
            </a:pPr>
            <a:r>
              <a:rPr lang="en-US" sz="2200" kern="1200" dirty="0">
                <a:solidFill>
                  <a:srgbClr val="000000"/>
                </a:solidFill>
                <a:latin typeface="Arial (Body)"/>
                <a:ea typeface="+mn-ea"/>
                <a:cs typeface="+mn-cs"/>
              </a:rPr>
              <a:t>If a supplier serves multiple customer segments with a fixed asset, it can improve revenues by setting different prices for each segment. Compared to charging a single fixed price to all customers, differential pricing charges the less price sensitive segment a higher price and the more price sensitive segment a lower price. Segments are typically separated along a dimension such as lead time so that the segment willing to pay more must pay a higher price to take advantage of shorter lead times. Given that demand is uncertain, the amount of the asset reserved for the higher-price segment is such that the expected marginal revenue from the higher-price segment equals the price to the lower-price </a:t>
            </a:r>
            <a:r>
              <a:rPr lang="en-US" sz="2200" kern="1200" dirty="0" smtClean="0">
                <a:solidFill>
                  <a:srgbClr val="000000"/>
                </a:solidFill>
                <a:latin typeface="Arial (Body)"/>
                <a:ea typeface="+mn-ea"/>
                <a:cs typeface="+mn-cs"/>
              </a:rPr>
              <a:t>segment.</a:t>
            </a:r>
            <a:endParaRPr lang="en-US" sz="2200" kern="1200" dirty="0">
              <a:solidFill>
                <a:srgbClr val="000000"/>
              </a:solidFill>
              <a:latin typeface="Arial (Body)"/>
              <a:ea typeface="+mn-ea"/>
              <a:cs typeface="+mn-cs"/>
            </a:endParaRPr>
          </a:p>
        </p:txBody>
      </p:sp>
    </p:spTree>
    <p:extLst>
      <p:ext uri="{BB962C8B-B14F-4D97-AF65-F5344CB8AC3E}">
        <p14:creationId xmlns:p14="http://schemas.microsoft.com/office/powerpoint/2010/main" val="349951542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Dynamic Pricing and Overbooking for Perishable Assets</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1115660"/>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mn-lt"/>
                <a:ea typeface="+mn-ea"/>
                <a:cs typeface="+mn-cs"/>
              </a:rPr>
              <a:t>Any asset that loses value over time is perishable</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mn-lt"/>
                <a:ea typeface="+mn-ea"/>
                <a:cs typeface="+mn-cs"/>
              </a:rPr>
              <a:t>Two basic </a:t>
            </a:r>
            <a:r>
              <a:rPr lang="en-US" sz="2400" kern="1200" dirty="0" smtClean="0">
                <a:solidFill>
                  <a:srgbClr val="000000"/>
                </a:solidFill>
                <a:latin typeface="+mn-lt"/>
                <a:ea typeface="+mn-ea"/>
                <a:cs typeface="+mn-cs"/>
              </a:rPr>
              <a:t>approaches</a:t>
            </a:r>
            <a:endParaRPr lang="en-US" sz="2400" kern="1200" dirty="0">
              <a:solidFill>
                <a:srgbClr val="000000"/>
              </a:solidFill>
              <a:latin typeface="+mn-lt"/>
              <a:ea typeface="+mn-ea"/>
              <a:cs typeface="+mn-cs"/>
            </a:endParaRPr>
          </a:p>
        </p:txBody>
      </p:sp>
      <p:sp>
        <p:nvSpPr>
          <p:cNvPr id="4" name="Text Placeholder 3"/>
          <p:cNvSpPr>
            <a:spLocks noGrp="1"/>
          </p:cNvSpPr>
          <p:nvPr>
            <p:ph type="body" idx="2"/>
          </p:nvPr>
        </p:nvSpPr>
        <p:spPr>
          <a:xfrm>
            <a:off x="457200" y="2747750"/>
            <a:ext cx="8229600" cy="1619532"/>
          </a:xfrm>
        </p:spPr>
        <p:txBody>
          <a:bodyPr/>
          <a:lstStyle/>
          <a:p>
            <a:pPr marL="741553" lvl="1" indent="-428371" defTabSz="457200">
              <a:spcAft>
                <a:spcPct val="0"/>
              </a:spcAft>
              <a:buSzPts val="2400"/>
              <a:buFont typeface="+mj-lt"/>
              <a:buAutoNum type="arabicPeriod"/>
            </a:pPr>
            <a:r>
              <a:rPr lang="en-US" sz="2400" kern="1200" dirty="0">
                <a:solidFill>
                  <a:srgbClr val="000000"/>
                </a:solidFill>
                <a:latin typeface="+mn-lt"/>
              </a:rPr>
              <a:t>Vary price dynamically over time to maximize expected revenue, </a:t>
            </a:r>
            <a:r>
              <a:rPr lang="en-US" sz="2400" b="1" kern="1200" dirty="0">
                <a:solidFill>
                  <a:srgbClr val="000000"/>
                </a:solidFill>
                <a:latin typeface="+mn-lt"/>
              </a:rPr>
              <a:t>dynamic pricing</a:t>
            </a:r>
          </a:p>
          <a:p>
            <a:pPr marL="741553" lvl="1" indent="-428371" defTabSz="457200">
              <a:spcAft>
                <a:spcPct val="0"/>
              </a:spcAft>
              <a:buSzPts val="2400"/>
              <a:buFont typeface="+mj-lt"/>
              <a:buAutoNum type="arabicPeriod"/>
            </a:pPr>
            <a:r>
              <a:rPr lang="en-US" sz="2400" kern="1200" dirty="0">
                <a:solidFill>
                  <a:srgbClr val="000000"/>
                </a:solidFill>
                <a:latin typeface="+mn-lt"/>
              </a:rPr>
              <a:t>Overbook sales of the asset to account for </a:t>
            </a:r>
            <a:r>
              <a:rPr lang="en-US" sz="2400" kern="1200" dirty="0" smtClean="0">
                <a:solidFill>
                  <a:srgbClr val="000000"/>
                </a:solidFill>
                <a:latin typeface="+mn-lt"/>
              </a:rPr>
              <a:t>cancellations</a:t>
            </a:r>
            <a:endParaRPr lang="en-US" sz="2400" kern="1200" dirty="0">
              <a:solidFill>
                <a:srgbClr val="000000"/>
              </a:solidFill>
              <a:latin typeface="+mn-lt"/>
            </a:endParaRPr>
          </a:p>
        </p:txBody>
      </p:sp>
    </p:spTree>
    <p:extLst>
      <p:ext uri="{BB962C8B-B14F-4D97-AF65-F5344CB8AC3E}">
        <p14:creationId xmlns:p14="http://schemas.microsoft.com/office/powerpoint/2010/main" val="165672159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Dynamic Pricing </a:t>
            </a:r>
            <a:r>
              <a:rPr lang="en-US" sz="2000" b="0" kern="1200" dirty="0" smtClean="0">
                <a:latin typeface="Times New Roman" panose="02020603050405020304" pitchFamily="18" charset="0"/>
                <a:ea typeface="+mj-ea"/>
                <a:cs typeface="+mj-cs"/>
              </a:rPr>
              <a:t>(1 of 4)</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1292631"/>
          </a:xfrm>
        </p:spPr>
        <p:txBody>
          <a:bodyPr wrap="square" lIns="91425" tIns="91425" rIns="91425" bIns="91425">
            <a:spAutoFit/>
          </a:bodyPr>
          <a:lstStyle/>
          <a:p>
            <a:pPr marL="255651" lvl="0" indent="-255651" defTabSz="457200">
              <a:spcAft>
                <a:spcPct val="0"/>
              </a:spcAft>
              <a:buFont typeface="Arial" panose="020B0604020202020204" pitchFamily="34" charset="0"/>
            </a:pPr>
            <a:r>
              <a:rPr lang="en-US" sz="2400" kern="1200" dirty="0">
                <a:solidFill>
                  <a:srgbClr val="000000"/>
                </a:solidFill>
                <a:latin typeface="Arial (Body)"/>
              </a:rPr>
              <a:t>Effective differential pricing generally increases the level of product availability for the consumer willing to pay full price and total profits for the retailer</a:t>
            </a:r>
          </a:p>
        </p:txBody>
      </p:sp>
      <p:graphicFrame>
        <p:nvGraphicFramePr>
          <p:cNvPr id="11" name="Object 10" descr="demand for period I = d sub I = a sub I minus b sub I p sub i &#10;max the sum where I = 1 to k is p sub i left parenthesis a sub i minus b sub i p sub i right parenthesis"/>
          <p:cNvGraphicFramePr>
            <a:graphicFrameLocks noChangeAspect="1"/>
          </p:cNvGraphicFramePr>
          <p:nvPr>
            <p:extLst>
              <p:ext uri="{D42A27DB-BD31-4B8C-83A1-F6EECF244321}">
                <p14:modId xmlns:p14="http://schemas.microsoft.com/office/powerpoint/2010/main" val="423344113"/>
              </p:ext>
            </p:extLst>
          </p:nvPr>
        </p:nvGraphicFramePr>
        <p:xfrm>
          <a:off x="2211039" y="2929553"/>
          <a:ext cx="4721923" cy="1299151"/>
        </p:xfrm>
        <a:graphic>
          <a:graphicData uri="http://schemas.openxmlformats.org/presentationml/2006/ole">
            <mc:AlternateContent xmlns:mc="http://schemas.openxmlformats.org/markup-compatibility/2006">
              <mc:Choice xmlns:v="urn:schemas-microsoft-com:vml" Requires="v">
                <p:oleObj spid="_x0000_s7756" name="Equation" r:id="rId3" imgW="2400120" imgH="660240" progId="Equation.DSMT4">
                  <p:embed/>
                </p:oleObj>
              </mc:Choice>
              <mc:Fallback>
                <p:oleObj name="Equation" r:id="rId3" imgW="2400120" imgH="660240" progId="Equation.DSMT4">
                  <p:embed/>
                  <p:pic>
                    <p:nvPicPr>
                      <p:cNvPr id="0" name=""/>
                      <p:cNvPicPr/>
                      <p:nvPr/>
                    </p:nvPicPr>
                    <p:blipFill>
                      <a:blip r:embed="rId4"/>
                      <a:stretch>
                        <a:fillRect/>
                      </a:stretch>
                    </p:blipFill>
                    <p:spPr>
                      <a:xfrm>
                        <a:off x="2211039" y="2929553"/>
                        <a:ext cx="4721923" cy="1299151"/>
                      </a:xfrm>
                      <a:prstGeom prst="rect">
                        <a:avLst/>
                      </a:prstGeom>
                    </p:spPr>
                  </p:pic>
                </p:oleObj>
              </mc:Fallback>
            </mc:AlternateContent>
          </a:graphicData>
        </a:graphic>
      </p:graphicFrame>
      <p:sp>
        <p:nvSpPr>
          <p:cNvPr id="10" name="Text Placeholder 9"/>
          <p:cNvSpPr>
            <a:spLocks noGrp="1"/>
          </p:cNvSpPr>
          <p:nvPr>
            <p:ph type="body" idx="2"/>
          </p:nvPr>
        </p:nvSpPr>
        <p:spPr>
          <a:xfrm>
            <a:off x="457201" y="4221709"/>
            <a:ext cx="1576316" cy="459473"/>
          </a:xfrm>
        </p:spPr>
        <p:txBody>
          <a:bodyPr/>
          <a:lstStyle/>
          <a:p>
            <a:pPr marL="0" indent="0">
              <a:buNone/>
            </a:pPr>
            <a:r>
              <a:rPr lang="en-US" sz="2400" dirty="0">
                <a:latin typeface="+mn-lt"/>
              </a:rPr>
              <a:t>Subject to</a:t>
            </a:r>
          </a:p>
        </p:txBody>
      </p:sp>
      <p:graphicFrame>
        <p:nvGraphicFramePr>
          <p:cNvPr id="15" name="Object 14" descr="the sum where I = 1 to k is left parenthesis a sub I minus b sub I p sub I right parenthesis is less than or equal to q &#10;a sub I minus b sub I p sub I is greater than or equal to 0 for i = 1 ellipse k"/>
          <p:cNvGraphicFramePr>
            <a:graphicFrameLocks noChangeAspect="1"/>
          </p:cNvGraphicFramePr>
          <p:nvPr>
            <p:extLst>
              <p:ext uri="{D42A27DB-BD31-4B8C-83A1-F6EECF244321}">
                <p14:modId xmlns:p14="http://schemas.microsoft.com/office/powerpoint/2010/main" val="377907523"/>
              </p:ext>
            </p:extLst>
          </p:nvPr>
        </p:nvGraphicFramePr>
        <p:xfrm>
          <a:off x="2092325" y="4711700"/>
          <a:ext cx="3676650" cy="1365250"/>
        </p:xfrm>
        <a:graphic>
          <a:graphicData uri="http://schemas.openxmlformats.org/presentationml/2006/ole">
            <mc:AlternateContent xmlns:mc="http://schemas.openxmlformats.org/markup-compatibility/2006">
              <mc:Choice xmlns:v="urn:schemas-microsoft-com:vml" Requires="v">
                <p:oleObj spid="_x0000_s7757" name="Equation" r:id="rId5" imgW="1777680" imgH="660240" progId="Equation.DSMT4">
                  <p:embed/>
                </p:oleObj>
              </mc:Choice>
              <mc:Fallback>
                <p:oleObj name="Equation" r:id="rId5" imgW="1777680" imgH="660240" progId="Equation.DSMT4">
                  <p:embed/>
                  <p:pic>
                    <p:nvPicPr>
                      <p:cNvPr id="0" name=""/>
                      <p:cNvPicPr/>
                      <p:nvPr/>
                    </p:nvPicPr>
                    <p:blipFill>
                      <a:blip r:embed="rId6"/>
                      <a:stretch>
                        <a:fillRect/>
                      </a:stretch>
                    </p:blipFill>
                    <p:spPr>
                      <a:xfrm>
                        <a:off x="2092325" y="4711700"/>
                        <a:ext cx="3676650" cy="1365250"/>
                      </a:xfrm>
                      <a:prstGeom prst="rect">
                        <a:avLst/>
                      </a:prstGeom>
                    </p:spPr>
                  </p:pic>
                </p:oleObj>
              </mc:Fallback>
            </mc:AlternateContent>
          </a:graphicData>
        </a:graphic>
      </p:graphicFrame>
    </p:spTree>
    <p:extLst>
      <p:ext uri="{BB962C8B-B14F-4D97-AF65-F5344CB8AC3E}">
        <p14:creationId xmlns:p14="http://schemas.microsoft.com/office/powerpoint/2010/main" val="26365812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Dynamic Pricing </a:t>
            </a:r>
            <a:r>
              <a:rPr lang="en-US" sz="2000" b="0" kern="1200" dirty="0" smtClean="0">
                <a:latin typeface="Times New Roman" panose="02020603050405020304" pitchFamily="18" charset="0"/>
                <a:ea typeface="+mj-ea"/>
                <a:cs typeface="+mj-cs"/>
              </a:rPr>
              <a:t>(2 of 4)</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1292631"/>
          </a:xfrm>
        </p:spPr>
        <p:txBody>
          <a:bodyPr wrap="square" lIns="91425" tIns="91425" rIns="91425" bIns="91425">
            <a:spAutoFit/>
          </a:bodyPr>
          <a:lstStyle/>
          <a:p>
            <a:pPr marL="255651" lvl="0" indent="-255651" defTabSz="457200">
              <a:spcAft>
                <a:spcPct val="0"/>
              </a:spcAft>
              <a:buFont typeface="Arial" panose="020B0604020202020204" pitchFamily="34" charset="0"/>
            </a:pPr>
            <a:r>
              <a:rPr lang="en-US" sz="2400" kern="1200" dirty="0">
                <a:solidFill>
                  <a:srgbClr val="000000"/>
                </a:solidFill>
                <a:latin typeface="Arial (Body)"/>
              </a:rPr>
              <a:t>Effective differential pricing generally increases the level of product availability for the consumer willing to pay full price and total profits for the retailer</a:t>
            </a:r>
          </a:p>
        </p:txBody>
      </p:sp>
      <p:graphicFrame>
        <p:nvGraphicFramePr>
          <p:cNvPr id="10" name="Object 9" descr="d sub 1 = 300 minus p sub 1, d sub 2 = 300 minus 1.3 p sub 2, and d sub 3 = 300 minus 1.8 p sub 3 &#10;max p sub 1 left parenthesis 300 minus p sub 1 right parenthesis + p sub 2 left parenthesis 300 minus 1.3 p sub 2 right parenthesis + p sub 3 left parenthesis 300 minus 1.8 p sub 3 right parenthesis"/>
          <p:cNvGraphicFramePr>
            <a:graphicFrameLocks noChangeAspect="1"/>
          </p:cNvGraphicFramePr>
          <p:nvPr>
            <p:extLst>
              <p:ext uri="{D42A27DB-BD31-4B8C-83A1-F6EECF244321}">
                <p14:modId xmlns:p14="http://schemas.microsoft.com/office/powerpoint/2010/main" val="2962996037"/>
              </p:ext>
            </p:extLst>
          </p:nvPr>
        </p:nvGraphicFramePr>
        <p:xfrm>
          <a:off x="1314450" y="2981897"/>
          <a:ext cx="6518275" cy="893763"/>
        </p:xfrm>
        <a:graphic>
          <a:graphicData uri="http://schemas.openxmlformats.org/presentationml/2006/ole">
            <mc:AlternateContent xmlns:mc="http://schemas.openxmlformats.org/markup-compatibility/2006">
              <mc:Choice xmlns:v="urn:schemas-microsoft-com:vml" Requires="v">
                <p:oleObj spid="_x0000_s8714" name="Equation" r:id="rId3" imgW="3517560" imgH="482400" progId="Equation.DSMT4">
                  <p:embed/>
                </p:oleObj>
              </mc:Choice>
              <mc:Fallback>
                <p:oleObj name="Equation" r:id="rId3" imgW="3517560" imgH="482400" progId="Equation.DSMT4">
                  <p:embed/>
                  <p:pic>
                    <p:nvPicPr>
                      <p:cNvPr id="0" name=""/>
                      <p:cNvPicPr/>
                      <p:nvPr/>
                    </p:nvPicPr>
                    <p:blipFill>
                      <a:blip r:embed="rId4"/>
                      <a:stretch>
                        <a:fillRect/>
                      </a:stretch>
                    </p:blipFill>
                    <p:spPr>
                      <a:xfrm>
                        <a:off x="1314450" y="2981897"/>
                        <a:ext cx="6518275" cy="893763"/>
                      </a:xfrm>
                      <a:prstGeom prst="rect">
                        <a:avLst/>
                      </a:prstGeom>
                    </p:spPr>
                  </p:pic>
                </p:oleObj>
              </mc:Fallback>
            </mc:AlternateContent>
          </a:graphicData>
        </a:graphic>
      </p:graphicFrame>
      <p:sp>
        <p:nvSpPr>
          <p:cNvPr id="11" name="Text Placeholder 10"/>
          <p:cNvSpPr>
            <a:spLocks noGrp="1"/>
          </p:cNvSpPr>
          <p:nvPr>
            <p:ph type="body" idx="2"/>
          </p:nvPr>
        </p:nvSpPr>
        <p:spPr>
          <a:xfrm>
            <a:off x="457200" y="3962401"/>
            <a:ext cx="1603612" cy="486770"/>
          </a:xfrm>
        </p:spPr>
        <p:txBody>
          <a:bodyPr/>
          <a:lstStyle/>
          <a:p>
            <a:pPr marL="0" indent="0">
              <a:buNone/>
            </a:pPr>
            <a:r>
              <a:rPr lang="en-US" sz="2400" dirty="0">
                <a:latin typeface="+mn-lt"/>
              </a:rPr>
              <a:t>Subject to</a:t>
            </a:r>
          </a:p>
        </p:txBody>
      </p:sp>
      <p:graphicFrame>
        <p:nvGraphicFramePr>
          <p:cNvPr id="12" name="Object 11" descr="300 minus p sub 1 + 300 minus 1.3 p sub 2 + 300 minus 1.8 p sub 3 less than or equal to 400 &#10;300 minus p sub 1, 300 minus 1.3 p sub 2, 300 minus 1.8 p sub 3 is greater than 0"/>
          <p:cNvGraphicFramePr>
            <a:graphicFrameLocks noChangeAspect="1"/>
          </p:cNvGraphicFramePr>
          <p:nvPr>
            <p:extLst>
              <p:ext uri="{D42A27DB-BD31-4B8C-83A1-F6EECF244321}">
                <p14:modId xmlns:p14="http://schemas.microsoft.com/office/powerpoint/2010/main" val="1244845618"/>
              </p:ext>
            </p:extLst>
          </p:nvPr>
        </p:nvGraphicFramePr>
        <p:xfrm>
          <a:off x="1734136" y="4669304"/>
          <a:ext cx="5675729" cy="876740"/>
        </p:xfrm>
        <a:graphic>
          <a:graphicData uri="http://schemas.openxmlformats.org/presentationml/2006/ole">
            <mc:AlternateContent xmlns:mc="http://schemas.openxmlformats.org/markup-compatibility/2006">
              <mc:Choice xmlns:v="urn:schemas-microsoft-com:vml" Requires="v">
                <p:oleObj spid="_x0000_s8715" name="Equation" r:id="rId5" imgW="3124080" imgH="482400" progId="Equation.DSMT4">
                  <p:embed/>
                </p:oleObj>
              </mc:Choice>
              <mc:Fallback>
                <p:oleObj name="Equation" r:id="rId5" imgW="3124080" imgH="482400" progId="Equation.DSMT4">
                  <p:embed/>
                  <p:pic>
                    <p:nvPicPr>
                      <p:cNvPr id="0" name=""/>
                      <p:cNvPicPr/>
                      <p:nvPr/>
                    </p:nvPicPr>
                    <p:blipFill>
                      <a:blip r:embed="rId6"/>
                      <a:stretch>
                        <a:fillRect/>
                      </a:stretch>
                    </p:blipFill>
                    <p:spPr>
                      <a:xfrm>
                        <a:off x="1734136" y="4669304"/>
                        <a:ext cx="5675729" cy="876740"/>
                      </a:xfrm>
                      <a:prstGeom prst="rect">
                        <a:avLst/>
                      </a:prstGeom>
                    </p:spPr>
                  </p:pic>
                </p:oleObj>
              </mc:Fallback>
            </mc:AlternateContent>
          </a:graphicData>
        </a:graphic>
      </p:graphicFrame>
    </p:spTree>
    <p:extLst>
      <p:ext uri="{BB962C8B-B14F-4D97-AF65-F5344CB8AC3E}">
        <p14:creationId xmlns:p14="http://schemas.microsoft.com/office/powerpoint/2010/main" val="38795370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1191"/>
            <a:ext cx="8229600" cy="707856"/>
          </a:xfrm>
        </p:spPr>
        <p:txBody>
          <a:bodyPr tIns="91425" anchor="b">
            <a:spAutoFit/>
          </a:bodyPr>
          <a:lstStyle/>
          <a:p>
            <a:pPr lvl="0" defTabSz="457200">
              <a:spcBef>
                <a:spcPct val="0"/>
              </a:spcBef>
              <a:buClrTx/>
            </a:pPr>
            <a:r>
              <a:rPr lang="en-US" kern="1200" dirty="0" smtClean="0">
                <a:latin typeface="Times New Roman" panose="02020603050405020304" pitchFamily="18" charset="0"/>
                <a:ea typeface="+mj-ea"/>
                <a:cs typeface="+mj-cs"/>
              </a:rPr>
              <a:t>Dynamic Pricing </a:t>
            </a:r>
            <a:r>
              <a:rPr lang="en-US" sz="2000" b="0" kern="1200" dirty="0" smtClean="0">
                <a:latin typeface="Times New Roman" panose="02020603050405020304" pitchFamily="18" charset="0"/>
                <a:ea typeface="+mj-ea"/>
                <a:cs typeface="+mj-cs"/>
              </a:rPr>
              <a:t>(3 of 4)</a:t>
            </a:r>
            <a:endParaRPr lang="en-US" sz="2000" b="0" kern="1200" dirty="0">
              <a:latin typeface="Times New Roman" panose="02020603050405020304" pitchFamily="18" charset="0"/>
              <a:ea typeface="+mj-ea"/>
              <a:cs typeface="+mj-cs"/>
            </a:endParaRPr>
          </a:p>
        </p:txBody>
      </p:sp>
      <p:pic>
        <p:nvPicPr>
          <p:cNvPr id="5" name="Picture 4" descr="A solver spreadsheet shows quantity at the beginning of the season, period, price, demand, revenue, and totals.  Quantity at beginning of season, cell B 3, = 400. Period 1, cell A 5. Price, B 5 = $162.20. Demand, C 5 = 137.8. Revenue, D5 = $22,351.28. Period 2, cell A 6. Price, B 6 = $127.58. Demand, C 6 = 134.15. Revenue, D 6 = $17,114.36. Period 3, cell A 7. Price, B 7 = $95.53. Demand, C 7, = 128.05. Revenue, D 7 = $12,232.30. Total demand, C 8 = 400. Total revenue, D 8 = $51,697.94. Cell formulas are as follows.  C 5 = 300 minus B 5. C 6 = 300 minus, 1.3 star B 6. C 7 = 300 minus, 1.8 star B 7. D 5 = B 5 star C 5. Copied to D 6, colon, D 7. C 8 = sum, left parenthesis, C 5, colon, C 7, right parenthesis. D 8 = sum, left parenthesis, D 5, colon, D 7, right parenthesis."/>
          <p:cNvPicPr>
            <a:picLocks noChangeAspect="1"/>
          </p:cNvPicPr>
          <p:nvPr/>
        </p:nvPicPr>
        <p:blipFill>
          <a:blip r:embed="rId2"/>
          <a:stretch>
            <a:fillRect/>
          </a:stretch>
        </p:blipFill>
        <p:spPr>
          <a:xfrm>
            <a:off x="1334924" y="1578204"/>
            <a:ext cx="6469073" cy="4043169"/>
          </a:xfrm>
          <a:prstGeom prst="rect">
            <a:avLst/>
          </a:prstGeom>
        </p:spPr>
      </p:pic>
      <p:sp>
        <p:nvSpPr>
          <p:cNvPr id="3" name="Text Placeholder 2"/>
          <p:cNvSpPr>
            <a:spLocks noGrp="1"/>
          </p:cNvSpPr>
          <p:nvPr>
            <p:ph type="body" idx="1"/>
          </p:nvPr>
        </p:nvSpPr>
        <p:spPr>
          <a:xfrm>
            <a:off x="457200" y="5726752"/>
            <a:ext cx="8229600" cy="558263"/>
          </a:xfrm>
        </p:spPr>
        <p:txBody>
          <a:bodyPr/>
          <a:lstStyle/>
          <a:p>
            <a:r>
              <a:rPr lang="en-US" sz="2000" b="1" dirty="0">
                <a:latin typeface="+mn-lt"/>
              </a:rPr>
              <a:t>Figure </a:t>
            </a:r>
            <a:r>
              <a:rPr lang="en-US" sz="2000" b="1" dirty="0" smtClean="0">
                <a:latin typeface="+mn-lt"/>
              </a:rPr>
              <a:t>16-4 </a:t>
            </a:r>
            <a:r>
              <a:rPr lang="en-US" sz="2000" dirty="0">
                <a:latin typeface="+mn-lt"/>
              </a:rPr>
              <a:t>Solver Spreadsheet for Example 16-3 for Dynamic </a:t>
            </a:r>
            <a:r>
              <a:rPr lang="en-US" sz="2000" dirty="0" smtClean="0">
                <a:latin typeface="+mn-lt"/>
              </a:rPr>
              <a:t>Pricing</a:t>
            </a:r>
            <a:endParaRPr lang="en-US" sz="2000" dirty="0">
              <a:latin typeface="+mn-lt"/>
            </a:endParaRPr>
          </a:p>
        </p:txBody>
      </p:sp>
    </p:spTree>
    <p:extLst>
      <p:ext uri="{BB962C8B-B14F-4D97-AF65-F5344CB8AC3E}">
        <p14:creationId xmlns:p14="http://schemas.microsoft.com/office/powerpoint/2010/main" val="138937459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1191"/>
            <a:ext cx="8229600" cy="707856"/>
          </a:xfrm>
        </p:spPr>
        <p:txBody>
          <a:bodyPr tIns="91425" anchor="b">
            <a:spAutoFit/>
          </a:bodyPr>
          <a:lstStyle/>
          <a:p>
            <a:pPr lvl="0" defTabSz="457200">
              <a:spcBef>
                <a:spcPct val="0"/>
              </a:spcBef>
              <a:buClrTx/>
            </a:pPr>
            <a:r>
              <a:rPr lang="en-US" kern="1200" dirty="0" smtClean="0">
                <a:latin typeface="Times New Roman" panose="02020603050405020304" pitchFamily="18" charset="0"/>
                <a:ea typeface="+mj-ea"/>
                <a:cs typeface="+mj-cs"/>
              </a:rPr>
              <a:t>Dynamic Pricing </a:t>
            </a:r>
            <a:r>
              <a:rPr lang="en-US" sz="2000" b="0" kern="1200" dirty="0" smtClean="0">
                <a:latin typeface="Times New Roman" panose="02020603050405020304" pitchFamily="18" charset="0"/>
                <a:ea typeface="+mj-ea"/>
                <a:cs typeface="+mj-cs"/>
              </a:rPr>
              <a:t>(4 of 4)</a:t>
            </a:r>
            <a:endParaRPr lang="en-US" sz="2000" b="0" kern="1200" dirty="0">
              <a:latin typeface="Times New Roman" panose="02020603050405020304" pitchFamily="18" charset="0"/>
              <a:ea typeface="+mj-ea"/>
              <a:cs typeface="+mj-cs"/>
            </a:endParaRPr>
          </a:p>
        </p:txBody>
      </p:sp>
      <p:pic>
        <p:nvPicPr>
          <p:cNvPr id="5" name="Picture 4" descr="The solver spreadsheet shows quantity at beginning of season, period, price, demand, revenue, and totals. They are as follows.  Quantity at beginning of season, B 3 = 400. Period 1, cell A 5. Price, B 5 = $121.95. Demand, C 5 = 178.05. Revenue, D 5 = $21,713.27. Period 2, cell A 6. Price, B 6 = $121.95. Demand, C 6 = 141.46. Revenue, D 6 = $17,251.64. Period 3, cell A 7. Price, B 7 = $121.95. Demand, C 7 = 80.49. Revenue, D 5 = $9815.59. Total demand, C 8 = 400. Total revenue, D 8 = $48,780.49. Cell formula. B 6 = B 5. Copied to B 7."/>
          <p:cNvPicPr>
            <a:picLocks noChangeAspect="1"/>
          </p:cNvPicPr>
          <p:nvPr/>
        </p:nvPicPr>
        <p:blipFill>
          <a:blip r:embed="rId2"/>
          <a:stretch>
            <a:fillRect/>
          </a:stretch>
        </p:blipFill>
        <p:spPr>
          <a:xfrm>
            <a:off x="734852" y="1803231"/>
            <a:ext cx="7684584" cy="3264022"/>
          </a:xfrm>
          <a:prstGeom prst="rect">
            <a:avLst/>
          </a:prstGeom>
        </p:spPr>
      </p:pic>
      <p:sp>
        <p:nvSpPr>
          <p:cNvPr id="3" name="Text Placeholder 2"/>
          <p:cNvSpPr>
            <a:spLocks noGrp="1"/>
          </p:cNvSpPr>
          <p:nvPr>
            <p:ph type="body" idx="1"/>
          </p:nvPr>
        </p:nvSpPr>
        <p:spPr/>
        <p:txBody>
          <a:bodyPr/>
          <a:lstStyle/>
          <a:p>
            <a:r>
              <a:rPr lang="en-US" sz="2000" b="1" dirty="0">
                <a:latin typeface="+mn-lt"/>
              </a:rPr>
              <a:t>Figure </a:t>
            </a:r>
            <a:r>
              <a:rPr lang="en-US" sz="2000" b="1" dirty="0" smtClean="0">
                <a:latin typeface="+mn-lt"/>
              </a:rPr>
              <a:t>16-5 </a:t>
            </a:r>
            <a:r>
              <a:rPr lang="en-US" sz="2000" dirty="0">
                <a:latin typeface="+mn-lt"/>
              </a:rPr>
              <a:t>Solver Spreadsheet for Example 16-3 for Fixed Price over </a:t>
            </a:r>
            <a:r>
              <a:rPr lang="en-US" sz="2000" dirty="0" smtClean="0">
                <a:latin typeface="+mn-lt"/>
              </a:rPr>
              <a:t>Season</a:t>
            </a:r>
            <a:endParaRPr lang="en-US" sz="2000" dirty="0">
              <a:latin typeface="+mn-lt"/>
            </a:endParaRPr>
          </a:p>
        </p:txBody>
      </p:sp>
    </p:spTree>
    <p:extLst>
      <p:ext uri="{BB962C8B-B14F-4D97-AF65-F5344CB8AC3E}">
        <p14:creationId xmlns:p14="http://schemas.microsoft.com/office/powerpoint/2010/main" val="181524173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Evaluating Initial Quantity with Dynamic Pricing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graphicFrame>
        <p:nvGraphicFramePr>
          <p:cNvPr id="11" name="Object 10" descr="d sub 1 = 300 minus p sub 1, d sub 2 = 300 minus 1.3 p sub 2, and d sub 3 = 300 minus 1.8 p sub 3 &#10;max p sub 1 left parenthesis 300 minus p sub 1 right parenthesis + p sub 2 left parenthesis 300 minus 1.3 p sub 2 right parenthesis + p sub 3 left parenthesis 300 minus 1.8 p sub 3 right parenthesis minus 100 Q"/>
          <p:cNvGraphicFramePr>
            <a:graphicFrameLocks noChangeAspect="1"/>
          </p:cNvGraphicFramePr>
          <p:nvPr>
            <p:extLst>
              <p:ext uri="{D42A27DB-BD31-4B8C-83A1-F6EECF244321}">
                <p14:modId xmlns:p14="http://schemas.microsoft.com/office/powerpoint/2010/main" val="930604891"/>
              </p:ext>
            </p:extLst>
          </p:nvPr>
        </p:nvGraphicFramePr>
        <p:xfrm>
          <a:off x="572479" y="1885030"/>
          <a:ext cx="7999042" cy="958878"/>
        </p:xfrm>
        <a:graphic>
          <a:graphicData uri="http://schemas.openxmlformats.org/presentationml/2006/ole">
            <mc:AlternateContent xmlns:mc="http://schemas.openxmlformats.org/markup-compatibility/2006">
              <mc:Choice xmlns:v="urn:schemas-microsoft-com:vml" Requires="v">
                <p:oleObj spid="_x0000_s9736" name="Equation" r:id="rId3" imgW="4025880" imgH="482400" progId="Equation.DSMT4">
                  <p:embed/>
                </p:oleObj>
              </mc:Choice>
              <mc:Fallback>
                <p:oleObj name="Equation" r:id="rId3" imgW="4025880" imgH="482400" progId="Equation.DSMT4">
                  <p:embed/>
                  <p:pic>
                    <p:nvPicPr>
                      <p:cNvPr id="0" name=""/>
                      <p:cNvPicPr/>
                      <p:nvPr/>
                    </p:nvPicPr>
                    <p:blipFill>
                      <a:blip r:embed="rId4"/>
                      <a:stretch>
                        <a:fillRect/>
                      </a:stretch>
                    </p:blipFill>
                    <p:spPr>
                      <a:xfrm>
                        <a:off x="572479" y="1885030"/>
                        <a:ext cx="7999042" cy="958878"/>
                      </a:xfrm>
                      <a:prstGeom prst="rect">
                        <a:avLst/>
                      </a:prstGeom>
                    </p:spPr>
                  </p:pic>
                </p:oleObj>
              </mc:Fallback>
            </mc:AlternateContent>
          </a:graphicData>
        </a:graphic>
      </p:graphicFrame>
      <p:sp>
        <p:nvSpPr>
          <p:cNvPr id="3" name="Text Placeholder 2"/>
          <p:cNvSpPr>
            <a:spLocks noGrp="1"/>
          </p:cNvSpPr>
          <p:nvPr>
            <p:ph type="body" idx="1"/>
          </p:nvPr>
        </p:nvSpPr>
        <p:spPr>
          <a:xfrm>
            <a:off x="457200" y="3095171"/>
            <a:ext cx="1560286" cy="504371"/>
          </a:xfrm>
        </p:spPr>
        <p:txBody>
          <a:bodyPr/>
          <a:lstStyle/>
          <a:p>
            <a:pPr marL="0" indent="0">
              <a:buNone/>
            </a:pPr>
            <a:r>
              <a:rPr lang="en-US" sz="2400" dirty="0">
                <a:latin typeface="+mn-lt"/>
              </a:rPr>
              <a:t>Subject to</a:t>
            </a:r>
          </a:p>
        </p:txBody>
      </p:sp>
      <p:graphicFrame>
        <p:nvGraphicFramePr>
          <p:cNvPr id="12" name="Object 11" descr="left parenthesis 300 minus p sub 1 right parenthesis + left parenthesis 300 minus 1.3 p sub 2 right parenthesis + left parenthesis 300 minus 1.8 p sub 3 right parenthesis less than or equal to Q. 300 minus p sub 1, 300 minus 1.3 p sub 2, 300 minus 1.8 p sub 3 Q grater than or equal to 0 "/>
          <p:cNvGraphicFramePr>
            <a:graphicFrameLocks noChangeAspect="1"/>
          </p:cNvGraphicFramePr>
          <p:nvPr>
            <p:extLst>
              <p:ext uri="{D42A27DB-BD31-4B8C-83A1-F6EECF244321}">
                <p14:modId xmlns:p14="http://schemas.microsoft.com/office/powerpoint/2010/main" val="2241603191"/>
              </p:ext>
            </p:extLst>
          </p:nvPr>
        </p:nvGraphicFramePr>
        <p:xfrm>
          <a:off x="1602809" y="3881323"/>
          <a:ext cx="5989183" cy="968467"/>
        </p:xfrm>
        <a:graphic>
          <a:graphicData uri="http://schemas.openxmlformats.org/presentationml/2006/ole">
            <mc:AlternateContent xmlns:mc="http://schemas.openxmlformats.org/markup-compatibility/2006">
              <mc:Choice xmlns:v="urn:schemas-microsoft-com:vml" Requires="v">
                <p:oleObj spid="_x0000_s9737" name="Equation" r:id="rId5" imgW="2984400" imgH="482400" progId="Equation.DSMT4">
                  <p:embed/>
                </p:oleObj>
              </mc:Choice>
              <mc:Fallback>
                <p:oleObj name="Equation" r:id="rId5" imgW="2984400" imgH="482400" progId="Equation.DSMT4">
                  <p:embed/>
                  <p:pic>
                    <p:nvPicPr>
                      <p:cNvPr id="7" name="Object 6"/>
                      <p:cNvPicPr/>
                      <p:nvPr/>
                    </p:nvPicPr>
                    <p:blipFill>
                      <a:blip r:embed="rId6"/>
                      <a:stretch>
                        <a:fillRect/>
                      </a:stretch>
                    </p:blipFill>
                    <p:spPr>
                      <a:xfrm>
                        <a:off x="1602809" y="3881323"/>
                        <a:ext cx="5989183" cy="968467"/>
                      </a:xfrm>
                      <a:prstGeom prst="rect">
                        <a:avLst/>
                      </a:prstGeom>
                    </p:spPr>
                  </p:pic>
                </p:oleObj>
              </mc:Fallback>
            </mc:AlternateContent>
          </a:graphicData>
        </a:graphic>
      </p:graphicFrame>
    </p:spTree>
    <p:extLst>
      <p:ext uri="{BB962C8B-B14F-4D97-AF65-F5344CB8AC3E}">
        <p14:creationId xmlns:p14="http://schemas.microsoft.com/office/powerpoint/2010/main" val="378034209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9705"/>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Evaluating Initial Quantity with Dynamic Pricing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pic>
        <p:nvPicPr>
          <p:cNvPr id="5" name="Picture 4" descr="The solver spreadsheet shows cost per unit, quantity at beginning of season, period, price, demand, revenue, totals, and profit. They are as follows.  Cost per unit, cell B 2 = $100.00. Quantity at beginning of season, B 3 = 245.  Period 1, cell A 5. Price, B 5 = $200.00. Demand, C 5 = 100.00. Revenue D 5 = $20,000.00. Period 2, cell A 6. Price, B 6 = $165.38. Demand, C 6 = 85.00. Revenue D 5 = $14,057.70. Period 3, cell A 7. Price, B 7 = $133.33. Demand, C 7 = 60.00. Revenue D 5 = $8000.01. Total demand, C 8 = 245.0002. Total revenue, D 8 = $42, 057.71. Profit, D 9 = $17,557.69. Cell formula. D 9 = D 8 minus, B 2 star B 3."/>
          <p:cNvPicPr>
            <a:picLocks noChangeAspect="1"/>
          </p:cNvPicPr>
          <p:nvPr/>
        </p:nvPicPr>
        <p:blipFill>
          <a:blip r:embed="rId2"/>
          <a:stretch>
            <a:fillRect/>
          </a:stretch>
        </p:blipFill>
        <p:spPr>
          <a:xfrm>
            <a:off x="781798" y="1514918"/>
            <a:ext cx="7582404" cy="3677843"/>
          </a:xfrm>
          <a:prstGeom prst="rect">
            <a:avLst/>
          </a:prstGeom>
        </p:spPr>
      </p:pic>
      <p:sp>
        <p:nvSpPr>
          <p:cNvPr id="3" name="Text Placeholder 2"/>
          <p:cNvSpPr>
            <a:spLocks noGrp="1"/>
          </p:cNvSpPr>
          <p:nvPr>
            <p:ph type="body" idx="1"/>
          </p:nvPr>
        </p:nvSpPr>
        <p:spPr/>
        <p:txBody>
          <a:bodyPr/>
          <a:lstStyle/>
          <a:p>
            <a:r>
              <a:rPr lang="en-US" sz="2000" b="1" dirty="0">
                <a:latin typeface="+mn-lt"/>
              </a:rPr>
              <a:t>Figure </a:t>
            </a:r>
            <a:r>
              <a:rPr lang="en-US" sz="2000" b="1" dirty="0" smtClean="0">
                <a:latin typeface="+mn-lt"/>
              </a:rPr>
              <a:t>16-6 </a:t>
            </a:r>
            <a:r>
              <a:rPr lang="en-US" sz="2000" dirty="0">
                <a:latin typeface="+mn-lt"/>
              </a:rPr>
              <a:t>Solver Spreadsheet for Example 16-4 for Optimal Quantity and Dynamic </a:t>
            </a:r>
            <a:r>
              <a:rPr lang="en-US" sz="2000" dirty="0" smtClean="0">
                <a:latin typeface="+mn-lt"/>
              </a:rPr>
              <a:t>Prices</a:t>
            </a:r>
            <a:endParaRPr lang="en-US" sz="2000" dirty="0">
              <a:latin typeface="+mn-lt"/>
            </a:endParaRPr>
          </a:p>
        </p:txBody>
      </p:sp>
    </p:spTree>
    <p:extLst>
      <p:ext uri="{BB962C8B-B14F-4D97-AF65-F5344CB8AC3E}">
        <p14:creationId xmlns:p14="http://schemas.microsoft.com/office/powerpoint/2010/main" val="259893905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Overbooking in the Presence of Cancellation</a:t>
            </a:r>
            <a:endParaRPr lang="en-US" kern="1200" dirty="0">
              <a:latin typeface="Times New Roman" panose="02020603050405020304" pitchFamily="18" charset="0"/>
              <a:ea typeface="+mj-ea"/>
              <a:cs typeface="+mj-cs"/>
            </a:endParaRPr>
          </a:p>
        </p:txBody>
      </p:sp>
      <p:sp>
        <p:nvSpPr>
          <p:cNvPr id="3" name="Content Placeholder 2"/>
          <p:cNvSpPr>
            <a:spLocks noGrp="1"/>
          </p:cNvSpPr>
          <p:nvPr>
            <p:ph type="body" idx="1"/>
          </p:nvPr>
        </p:nvSpPr>
        <p:spPr>
          <a:xfrm>
            <a:off x="457200" y="1600200"/>
            <a:ext cx="8229600" cy="1661963"/>
          </a:xfrm>
        </p:spPr>
        <p:txBody>
          <a:bodyPr wrap="square" lIns="91425" tIns="91425" rIns="91425" bIns="91425">
            <a:spAutoFit/>
          </a:bodyPr>
          <a:lstStyle/>
          <a:p>
            <a:pPr marL="255651" lvl="0" indent="-255651" defTabSz="457200">
              <a:spcAft>
                <a:spcPct val="0"/>
              </a:spcAft>
            </a:pPr>
            <a:r>
              <a:rPr lang="en-US" sz="2400" kern="1200" dirty="0">
                <a:solidFill>
                  <a:srgbClr val="000000"/>
                </a:solidFill>
                <a:latin typeface="Arial (Body)"/>
              </a:rPr>
              <a:t>Basic trade-off is between having wasted capacity because of excessive cancellations or having a shortage of capacity because of few cancellations requiring expensive backup</a:t>
            </a:r>
          </a:p>
        </p:txBody>
      </p:sp>
      <p:graphicFrame>
        <p:nvGraphicFramePr>
          <p:cNvPr id="4" name="Object 3" descr="s star = prob left parenthesis cancellations less than or equal to O star right parenthesis = start fraction c sub w over c sub w + C sub s end fraction"/>
          <p:cNvGraphicFramePr>
            <a:graphicFrameLocks noChangeAspect="1"/>
          </p:cNvGraphicFramePr>
          <p:nvPr>
            <p:extLst>
              <p:ext uri="{D42A27DB-BD31-4B8C-83A1-F6EECF244321}">
                <p14:modId xmlns:p14="http://schemas.microsoft.com/office/powerpoint/2010/main" val="2352432149"/>
              </p:ext>
            </p:extLst>
          </p:nvPr>
        </p:nvGraphicFramePr>
        <p:xfrm>
          <a:off x="1830610" y="3292444"/>
          <a:ext cx="5482781" cy="900921"/>
        </p:xfrm>
        <a:graphic>
          <a:graphicData uri="http://schemas.openxmlformats.org/presentationml/2006/ole">
            <mc:AlternateContent xmlns:mc="http://schemas.openxmlformats.org/markup-compatibility/2006">
              <mc:Choice xmlns:v="urn:schemas-microsoft-com:vml" Requires="v">
                <p:oleObj spid="_x0000_s10760" name="Equation" r:id="rId3" imgW="2705040" imgH="444240" progId="Equation.DSMT4">
                  <p:embed/>
                </p:oleObj>
              </mc:Choice>
              <mc:Fallback>
                <p:oleObj name="Equation" r:id="rId3" imgW="2705040" imgH="444240" progId="Equation.DSMT4">
                  <p:embed/>
                  <p:pic>
                    <p:nvPicPr>
                      <p:cNvPr id="0" name=""/>
                      <p:cNvPicPr/>
                      <p:nvPr/>
                    </p:nvPicPr>
                    <p:blipFill>
                      <a:blip r:embed="rId4"/>
                      <a:stretch>
                        <a:fillRect/>
                      </a:stretch>
                    </p:blipFill>
                    <p:spPr>
                      <a:xfrm>
                        <a:off x="1830610" y="3292444"/>
                        <a:ext cx="5482781" cy="900921"/>
                      </a:xfrm>
                      <a:prstGeom prst="rect">
                        <a:avLst/>
                      </a:prstGeom>
                    </p:spPr>
                  </p:pic>
                </p:oleObj>
              </mc:Fallback>
            </mc:AlternateContent>
          </a:graphicData>
        </a:graphic>
      </p:graphicFrame>
      <p:graphicFrame>
        <p:nvGraphicFramePr>
          <p:cNvPr id="7" name="Object 6" descr="O star = F to the power of negative 1 left parenthesis s star, mu sub c, sigma sub c right parenthesis = N O R M I N V left parenthesis s star, mu sub c, sigma sub c right parenthesis &#10;O = F to the power of negative 1 left parenthesis s star, mu left parenthesis L + O right parenthesis, sigma left parenthesis L + O right parenthesis right parenthesis = N O R M I N V left parenthesis s star, mu left parenthesis L + O right parenthesis, sigma left parenthesis L + O right parenthesis right parenthesis"/>
          <p:cNvGraphicFramePr>
            <a:graphicFrameLocks noChangeAspect="1"/>
          </p:cNvGraphicFramePr>
          <p:nvPr>
            <p:extLst>
              <p:ext uri="{D42A27DB-BD31-4B8C-83A1-F6EECF244321}">
                <p14:modId xmlns:p14="http://schemas.microsoft.com/office/powerpoint/2010/main" val="2062966179"/>
              </p:ext>
            </p:extLst>
          </p:nvPr>
        </p:nvGraphicFramePr>
        <p:xfrm>
          <a:off x="368300" y="4604081"/>
          <a:ext cx="8353425" cy="969963"/>
        </p:xfrm>
        <a:graphic>
          <a:graphicData uri="http://schemas.openxmlformats.org/presentationml/2006/ole">
            <mc:AlternateContent xmlns:mc="http://schemas.openxmlformats.org/markup-compatibility/2006">
              <mc:Choice xmlns:v="urn:schemas-microsoft-com:vml" Requires="v">
                <p:oleObj spid="_x0000_s10761" name="Equation" r:id="rId5" imgW="4597200" imgH="533160" progId="Equation.DSMT4">
                  <p:embed/>
                </p:oleObj>
              </mc:Choice>
              <mc:Fallback>
                <p:oleObj name="Equation" r:id="rId5" imgW="4597200" imgH="533160" progId="Equation.DSMT4">
                  <p:embed/>
                  <p:pic>
                    <p:nvPicPr>
                      <p:cNvPr id="4" name="Object 3"/>
                      <p:cNvPicPr/>
                      <p:nvPr/>
                    </p:nvPicPr>
                    <p:blipFill>
                      <a:blip r:embed="rId6"/>
                      <a:stretch>
                        <a:fillRect/>
                      </a:stretch>
                    </p:blipFill>
                    <p:spPr>
                      <a:xfrm>
                        <a:off x="368300" y="4604081"/>
                        <a:ext cx="8353425" cy="969963"/>
                      </a:xfrm>
                      <a:prstGeom prst="rect">
                        <a:avLst/>
                      </a:prstGeom>
                    </p:spPr>
                  </p:pic>
                </p:oleObj>
              </mc:Fallback>
            </mc:AlternateContent>
          </a:graphicData>
        </a:graphic>
      </p:graphicFrame>
    </p:spTree>
    <p:extLst>
      <p:ext uri="{BB962C8B-B14F-4D97-AF65-F5344CB8AC3E}">
        <p14:creationId xmlns:p14="http://schemas.microsoft.com/office/powerpoint/2010/main" val="122151591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Learning Objectives </a:t>
            </a:r>
            <a:r>
              <a:rPr lang="en-US" sz="2000" b="0" kern="1200" dirty="0" smtClean="0">
                <a:solidFill>
                  <a:srgbClr val="007FA3"/>
                </a:solidFill>
                <a:latin typeface="Times New Roman" panose="02020603050405020304" pitchFamily="18" charset="0"/>
                <a:ea typeface="+mj-ea"/>
                <a:cs typeface="+mj-cs"/>
              </a:rPr>
              <a:t>(2 of 2)</a:t>
            </a:r>
            <a:endParaRPr lang="en-US" sz="2000" b="0"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idx="1"/>
          </p:nvPr>
        </p:nvSpPr>
        <p:spPr/>
        <p:txBody>
          <a:bodyPr wrap="square" lIns="91425" tIns="91425" rIns="91425" bIns="91425">
            <a:spAutoFit/>
          </a:bodyPr>
          <a:lstStyle/>
          <a:p>
            <a:pPr marL="0" lvl="0" indent="0" defTabSz="457200">
              <a:spcAft>
                <a:spcPct val="0"/>
              </a:spcAft>
              <a:buSzPct val="100000"/>
              <a:buNone/>
            </a:pPr>
            <a:r>
              <a:rPr lang="en-US" sz="2400" b="1" kern="1200" dirty="0" smtClean="0">
                <a:solidFill>
                  <a:schemeClr val="tx2"/>
                </a:solidFill>
                <a:latin typeface="Arial (Body)"/>
                <a:ea typeface="+mn-ea"/>
                <a:cs typeface="+mn-cs"/>
              </a:rPr>
              <a:t>16.4</a:t>
            </a:r>
            <a:r>
              <a:rPr lang="en-US" sz="2400" kern="1200" dirty="0">
                <a:solidFill>
                  <a:srgbClr val="000000"/>
                </a:solidFill>
                <a:latin typeface="Arial (Body)"/>
                <a:ea typeface="+mn-ea"/>
                <a:cs typeface="+mn-cs"/>
              </a:rPr>
              <a:t> </a:t>
            </a:r>
            <a:r>
              <a:rPr lang="en-US" sz="2400" kern="1200" dirty="0" smtClean="0">
                <a:solidFill>
                  <a:srgbClr val="000000"/>
                </a:solidFill>
                <a:latin typeface="Arial (Body)"/>
                <a:ea typeface="+mn-ea"/>
                <a:cs typeface="+mn-cs"/>
              </a:rPr>
              <a:t>Discuss </a:t>
            </a:r>
            <a:r>
              <a:rPr lang="en-US" sz="2400" kern="1200" dirty="0">
                <a:solidFill>
                  <a:srgbClr val="000000"/>
                </a:solidFill>
                <a:latin typeface="Arial (Body)"/>
                <a:ea typeface="+mn-ea"/>
                <a:cs typeface="+mn-cs"/>
              </a:rPr>
              <a:t>how peak pricing and off-peak discounts can help increase profits when demand is seasonal.</a:t>
            </a:r>
          </a:p>
          <a:p>
            <a:pPr marL="0" lvl="0" indent="0" defTabSz="457200">
              <a:spcAft>
                <a:spcPct val="0"/>
              </a:spcAft>
              <a:buSzPct val="100000"/>
              <a:buNone/>
            </a:pPr>
            <a:r>
              <a:rPr lang="en-US" sz="2400" b="1" kern="1200" dirty="0" smtClean="0">
                <a:solidFill>
                  <a:schemeClr val="tx2"/>
                </a:solidFill>
                <a:latin typeface="Arial (Body)"/>
                <a:ea typeface="+mn-ea"/>
                <a:cs typeface="+mn-cs"/>
              </a:rPr>
              <a:t>16.5</a:t>
            </a:r>
            <a:r>
              <a:rPr lang="en-US" sz="2400" kern="1200" dirty="0" smtClean="0">
                <a:solidFill>
                  <a:srgbClr val="000000"/>
                </a:solidFill>
                <a:latin typeface="Arial (Body)"/>
                <a:ea typeface="+mn-ea"/>
                <a:cs typeface="+mn-cs"/>
              </a:rPr>
              <a:t> Describe </a:t>
            </a:r>
            <a:r>
              <a:rPr lang="en-US" sz="2400" kern="1200" dirty="0">
                <a:solidFill>
                  <a:srgbClr val="000000"/>
                </a:solidFill>
                <a:latin typeface="Arial (Body)"/>
                <a:ea typeface="+mn-ea"/>
                <a:cs typeface="+mn-cs"/>
              </a:rPr>
              <a:t>how both buyers and sellers can combine long-term contracts and spot purchases to increase profits when demand is </a:t>
            </a:r>
            <a:r>
              <a:rPr lang="en-US" sz="2400" kern="1200" dirty="0" smtClean="0">
                <a:solidFill>
                  <a:srgbClr val="000000"/>
                </a:solidFill>
                <a:latin typeface="Arial (Body)"/>
                <a:ea typeface="+mn-ea"/>
                <a:cs typeface="+mn-cs"/>
              </a:rPr>
              <a:t>uncertain.</a:t>
            </a:r>
            <a:endParaRPr lang="en-US" sz="2400" kern="1200" dirty="0">
              <a:solidFill>
                <a:srgbClr val="000000"/>
              </a:solidFill>
              <a:latin typeface="Arial (Body)"/>
              <a:ea typeface="+mn-ea"/>
              <a:cs typeface="+mn-cs"/>
            </a:endParaRPr>
          </a:p>
          <a:p>
            <a:pPr marL="0" lvl="0" indent="0" defTabSz="457200">
              <a:spcAft>
                <a:spcPct val="0"/>
              </a:spcAft>
              <a:buSzPct val="100000"/>
              <a:buNone/>
            </a:pPr>
            <a:r>
              <a:rPr lang="en-US" sz="2400" b="1" kern="1200" dirty="0" smtClean="0">
                <a:solidFill>
                  <a:schemeClr val="tx2"/>
                </a:solidFill>
                <a:latin typeface="Arial (Body)"/>
                <a:ea typeface="+mn-ea"/>
                <a:cs typeface="+mn-cs"/>
              </a:rPr>
              <a:t>16.6</a:t>
            </a:r>
            <a:r>
              <a:rPr lang="en-US" sz="2400" kern="1200" dirty="0" smtClean="0">
                <a:solidFill>
                  <a:srgbClr val="000000"/>
                </a:solidFill>
                <a:latin typeface="Arial (Body)"/>
                <a:ea typeface="+mn-ea"/>
                <a:cs typeface="+mn-cs"/>
              </a:rPr>
              <a:t> Understand </a:t>
            </a:r>
            <a:r>
              <a:rPr lang="en-US" sz="2400" kern="1200" dirty="0">
                <a:solidFill>
                  <a:srgbClr val="000000"/>
                </a:solidFill>
                <a:latin typeface="Arial (Body)"/>
                <a:ea typeface="+mn-ea"/>
                <a:cs typeface="+mn-cs"/>
              </a:rPr>
              <a:t>the potential negative consequences of revenue management in practice.</a:t>
            </a:r>
          </a:p>
        </p:txBody>
      </p:sp>
    </p:spTree>
    <p:extLst>
      <p:ext uri="{BB962C8B-B14F-4D97-AF65-F5344CB8AC3E}">
        <p14:creationId xmlns:p14="http://schemas.microsoft.com/office/powerpoint/2010/main" val="427664433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Overbooking</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3515375" cy="490779"/>
          </a:xfrm>
        </p:spPr>
        <p:txBody>
          <a:bodyPr/>
          <a:lstStyle/>
          <a:p>
            <a:pPr marL="0" indent="0">
              <a:spcBef>
                <a:spcPts val="600"/>
              </a:spcBef>
              <a:buNone/>
            </a:pPr>
            <a:r>
              <a:rPr lang="en-US" sz="2400" dirty="0">
                <a:latin typeface="+mn-lt"/>
              </a:rPr>
              <a:t>Cost of wasted capacity</a:t>
            </a:r>
            <a:r>
              <a:rPr lang="en-US" sz="2400" dirty="0" smtClean="0">
                <a:latin typeface="+mn-lt"/>
              </a:rPr>
              <a:t>,</a:t>
            </a:r>
          </a:p>
        </p:txBody>
      </p:sp>
      <p:graphicFrame>
        <p:nvGraphicFramePr>
          <p:cNvPr id="7" name="Object 6" descr="c sub w = $10 per dress"/>
          <p:cNvGraphicFramePr>
            <a:graphicFrameLocks noChangeAspect="1"/>
          </p:cNvGraphicFramePr>
          <p:nvPr>
            <p:extLst>
              <p:ext uri="{D42A27DB-BD31-4B8C-83A1-F6EECF244321}">
                <p14:modId xmlns:p14="http://schemas.microsoft.com/office/powerpoint/2010/main" val="3048242203"/>
              </p:ext>
            </p:extLst>
          </p:nvPr>
        </p:nvGraphicFramePr>
        <p:xfrm>
          <a:off x="4105307" y="1719102"/>
          <a:ext cx="2625561" cy="463335"/>
        </p:xfrm>
        <a:graphic>
          <a:graphicData uri="http://schemas.openxmlformats.org/presentationml/2006/ole">
            <mc:AlternateContent xmlns:mc="http://schemas.openxmlformats.org/markup-compatibility/2006">
              <mc:Choice xmlns:v="urn:schemas-microsoft-com:vml" Requires="v">
                <p:oleObj spid="_x0000_s12016" name="Equation" r:id="rId3" imgW="1295280" imgH="228600" progId="Equation.DSMT4">
                  <p:embed/>
                </p:oleObj>
              </mc:Choice>
              <mc:Fallback>
                <p:oleObj name="Equation" r:id="rId3" imgW="1295280" imgH="228600" progId="Equation.DSMT4">
                  <p:embed/>
                  <p:pic>
                    <p:nvPicPr>
                      <p:cNvPr id="0" name=""/>
                      <p:cNvPicPr/>
                      <p:nvPr/>
                    </p:nvPicPr>
                    <p:blipFill>
                      <a:blip r:embed="rId4"/>
                      <a:stretch>
                        <a:fillRect/>
                      </a:stretch>
                    </p:blipFill>
                    <p:spPr>
                      <a:xfrm>
                        <a:off x="4105307" y="1719102"/>
                        <a:ext cx="2625561" cy="463335"/>
                      </a:xfrm>
                      <a:prstGeom prst="rect">
                        <a:avLst/>
                      </a:prstGeom>
                    </p:spPr>
                  </p:pic>
                </p:oleObj>
              </mc:Fallback>
            </mc:AlternateContent>
          </a:graphicData>
        </a:graphic>
      </p:graphicFrame>
      <p:sp>
        <p:nvSpPr>
          <p:cNvPr id="5" name="Text Placeholder 4"/>
          <p:cNvSpPr>
            <a:spLocks noGrp="1"/>
          </p:cNvSpPr>
          <p:nvPr>
            <p:ph type="body" idx="2"/>
          </p:nvPr>
        </p:nvSpPr>
        <p:spPr>
          <a:xfrm>
            <a:off x="457200" y="2164600"/>
            <a:ext cx="3773837" cy="527185"/>
          </a:xfrm>
        </p:spPr>
        <p:txBody>
          <a:bodyPr/>
          <a:lstStyle/>
          <a:p>
            <a:pPr marL="0" indent="0">
              <a:buNone/>
            </a:pPr>
            <a:r>
              <a:rPr lang="en-US" sz="2400" dirty="0">
                <a:latin typeface="+mn-lt"/>
              </a:rPr>
              <a:t>Cost of capacity shortage,</a:t>
            </a:r>
          </a:p>
        </p:txBody>
      </p:sp>
      <p:graphicFrame>
        <p:nvGraphicFramePr>
          <p:cNvPr id="6" name="Object 5" descr="c sub s = $5 per dress"/>
          <p:cNvGraphicFramePr>
            <a:graphicFrameLocks noChangeAspect="1"/>
          </p:cNvGraphicFramePr>
          <p:nvPr>
            <p:extLst>
              <p:ext uri="{D42A27DB-BD31-4B8C-83A1-F6EECF244321}">
                <p14:modId xmlns:p14="http://schemas.microsoft.com/office/powerpoint/2010/main" val="1071412528"/>
              </p:ext>
            </p:extLst>
          </p:nvPr>
        </p:nvGraphicFramePr>
        <p:xfrm>
          <a:off x="4229149" y="2241550"/>
          <a:ext cx="2443162" cy="473075"/>
        </p:xfrm>
        <a:graphic>
          <a:graphicData uri="http://schemas.openxmlformats.org/presentationml/2006/ole">
            <mc:AlternateContent xmlns:mc="http://schemas.openxmlformats.org/markup-compatibility/2006">
              <mc:Choice xmlns:v="urn:schemas-microsoft-com:vml" Requires="v">
                <p:oleObj spid="_x0000_s12017" name="Equation" r:id="rId5" imgW="1180800" imgH="228600" progId="Equation.DSMT4">
                  <p:embed/>
                </p:oleObj>
              </mc:Choice>
              <mc:Fallback>
                <p:oleObj name="Equation" r:id="rId5" imgW="1180800" imgH="228600" progId="Equation.DSMT4">
                  <p:embed/>
                  <p:pic>
                    <p:nvPicPr>
                      <p:cNvPr id="0" name=""/>
                      <p:cNvPicPr/>
                      <p:nvPr/>
                    </p:nvPicPr>
                    <p:blipFill>
                      <a:blip r:embed="rId6"/>
                      <a:stretch>
                        <a:fillRect/>
                      </a:stretch>
                    </p:blipFill>
                    <p:spPr>
                      <a:xfrm>
                        <a:off x="4229149" y="2241550"/>
                        <a:ext cx="2443162" cy="473075"/>
                      </a:xfrm>
                      <a:prstGeom prst="rect">
                        <a:avLst/>
                      </a:prstGeom>
                    </p:spPr>
                  </p:pic>
                </p:oleObj>
              </mc:Fallback>
            </mc:AlternateContent>
          </a:graphicData>
        </a:graphic>
      </p:graphicFrame>
      <p:graphicFrame>
        <p:nvGraphicFramePr>
          <p:cNvPr id="9" name="Object 8" descr="s star = start fraction c sub w over c sub w + C sub s end fraction = start fraction 10 over 10 + 5 end fraction = 0.667"/>
          <p:cNvGraphicFramePr>
            <a:graphicFrameLocks noChangeAspect="1"/>
          </p:cNvGraphicFramePr>
          <p:nvPr>
            <p:extLst>
              <p:ext uri="{D42A27DB-BD31-4B8C-83A1-F6EECF244321}">
                <p14:modId xmlns:p14="http://schemas.microsoft.com/office/powerpoint/2010/main" val="2642667985"/>
              </p:ext>
            </p:extLst>
          </p:nvPr>
        </p:nvGraphicFramePr>
        <p:xfrm>
          <a:off x="2331987" y="2833447"/>
          <a:ext cx="4480027" cy="1005128"/>
        </p:xfrm>
        <a:graphic>
          <a:graphicData uri="http://schemas.openxmlformats.org/presentationml/2006/ole">
            <mc:AlternateContent xmlns:mc="http://schemas.openxmlformats.org/markup-compatibility/2006">
              <mc:Choice xmlns:v="urn:schemas-microsoft-com:vml" Requires="v">
                <p:oleObj spid="_x0000_s12018" name="Equation" r:id="rId7" imgW="1981080" imgH="444240" progId="Equation.DSMT4">
                  <p:embed/>
                </p:oleObj>
              </mc:Choice>
              <mc:Fallback>
                <p:oleObj name="Equation" r:id="rId7" imgW="1981080" imgH="444240" progId="Equation.DSMT4">
                  <p:embed/>
                  <p:pic>
                    <p:nvPicPr>
                      <p:cNvPr id="0" name=""/>
                      <p:cNvPicPr/>
                      <p:nvPr/>
                    </p:nvPicPr>
                    <p:blipFill>
                      <a:blip r:embed="rId8"/>
                      <a:stretch>
                        <a:fillRect/>
                      </a:stretch>
                    </p:blipFill>
                    <p:spPr>
                      <a:xfrm>
                        <a:off x="2331987" y="2833447"/>
                        <a:ext cx="4480027" cy="1005128"/>
                      </a:xfrm>
                      <a:prstGeom prst="rect">
                        <a:avLst/>
                      </a:prstGeom>
                    </p:spPr>
                  </p:pic>
                </p:oleObj>
              </mc:Fallback>
            </mc:AlternateContent>
          </a:graphicData>
        </a:graphic>
      </p:graphicFrame>
      <p:graphicFrame>
        <p:nvGraphicFramePr>
          <p:cNvPr id="10" name="Object 9" descr="O star =  N O R M I N V left parenthesis s star, mu sub c, sigma sub c right parenthesis = N O R M I N V left parenthesis 0.667, 800, 400 right parenthesis = 972 &#10;O = N O R M I N V left parenthesis 0.667, 0.15, left parenthesis 5000 + O right parenthesis, 0.075, left parenthesis 5000 + O right parenthesis O star = 1,115"/>
          <p:cNvGraphicFramePr>
            <a:graphicFrameLocks noChangeAspect="1"/>
          </p:cNvGraphicFramePr>
          <p:nvPr>
            <p:extLst>
              <p:ext uri="{D42A27DB-BD31-4B8C-83A1-F6EECF244321}">
                <p14:modId xmlns:p14="http://schemas.microsoft.com/office/powerpoint/2010/main" val="427415830"/>
              </p:ext>
            </p:extLst>
          </p:nvPr>
        </p:nvGraphicFramePr>
        <p:xfrm>
          <a:off x="381000" y="4216400"/>
          <a:ext cx="8382000" cy="1435100"/>
        </p:xfrm>
        <a:graphic>
          <a:graphicData uri="http://schemas.openxmlformats.org/presentationml/2006/ole">
            <mc:AlternateContent xmlns:mc="http://schemas.openxmlformats.org/markup-compatibility/2006">
              <mc:Choice xmlns:v="urn:schemas-microsoft-com:vml" Requires="v">
                <p:oleObj spid="_x0000_s12019" name="Equation" r:id="rId9" imgW="8381880" imgH="1434960" progId="Equation.DSMT4">
                  <p:embed/>
                </p:oleObj>
              </mc:Choice>
              <mc:Fallback>
                <p:oleObj name="Equation" r:id="rId9" imgW="8381880" imgH="1434960" progId="Equation.DSMT4">
                  <p:embed/>
                  <p:pic>
                    <p:nvPicPr>
                      <p:cNvPr id="4" name="Object 3"/>
                      <p:cNvPicPr/>
                      <p:nvPr/>
                    </p:nvPicPr>
                    <p:blipFill>
                      <a:blip r:embed="rId10"/>
                      <a:stretch>
                        <a:fillRect/>
                      </a:stretch>
                    </p:blipFill>
                    <p:spPr>
                      <a:xfrm>
                        <a:off x="381000" y="4216400"/>
                        <a:ext cx="8382000" cy="1435100"/>
                      </a:xfrm>
                      <a:prstGeom prst="rect">
                        <a:avLst/>
                      </a:prstGeom>
                    </p:spPr>
                  </p:pic>
                </p:oleObj>
              </mc:Fallback>
            </mc:AlternateContent>
          </a:graphicData>
        </a:graphic>
      </p:graphicFrame>
    </p:spTree>
    <p:extLst>
      <p:ext uri="{BB962C8B-B14F-4D97-AF65-F5344CB8AC3E}">
        <p14:creationId xmlns:p14="http://schemas.microsoft.com/office/powerpoint/2010/main" val="417261737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3 </a:t>
            </a:r>
            <a:r>
              <a:rPr lang="en-US" sz="2000" b="0" kern="1200" dirty="0" smtClean="0">
                <a:solidFill>
                  <a:srgbClr val="007FA3"/>
                </a:solidFill>
                <a:latin typeface="Times New Roman" panose="02020603050405020304" pitchFamily="18" charset="0"/>
                <a:ea typeface="+mj-ea"/>
                <a:cs typeface="+mj-cs"/>
              </a:rPr>
              <a:t>(1 of 2)</a:t>
            </a:r>
            <a:endParaRPr lang="en-US" sz="2000" b="0"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Dynamic pricing can be a powerful tool to increase profits if the customers’ sensitivity to price changes in the course of the season for a perishable asset. This is often the case for fashion products, for which less price sensitive customers are willing to pay higher prices early in the season but more price sensitive arrive towards the end of the season looking for a bargain. Dynamic pricing should, however, carefully consider strategic behavior by customers who may anticipate future price drops and delay their </a:t>
            </a:r>
            <a:r>
              <a:rPr lang="en-US" sz="2400" kern="1200" dirty="0" smtClean="0">
                <a:solidFill>
                  <a:srgbClr val="000000"/>
                </a:solidFill>
                <a:latin typeface="Arial (Body)"/>
                <a:ea typeface="+mn-ea"/>
                <a:cs typeface="+mn-cs"/>
              </a:rPr>
              <a:t>purchase.</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50229508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3 </a:t>
            </a:r>
            <a:r>
              <a:rPr lang="en-US" sz="2000" b="0" kern="1200" dirty="0" smtClean="0">
                <a:solidFill>
                  <a:srgbClr val="007FA3"/>
                </a:solidFill>
                <a:latin typeface="Times New Roman" panose="02020603050405020304" pitchFamily="18" charset="0"/>
                <a:ea typeface="+mj-ea"/>
                <a:cs typeface="+mj-cs"/>
              </a:rPr>
              <a:t>(2 of 2)</a:t>
            </a:r>
            <a:endParaRPr lang="en-US" sz="2000" b="0"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a:xfrm>
            <a:off x="457200" y="1600200"/>
            <a:ext cx="8229600" cy="3508623"/>
          </a:xfrm>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With strategic customers it may be better to have a fixed price or reduce the quantity offered. For perishable assets, overbooking or overselling of a supply chain asset is a valuable tactic if order cancellations occur. The level of overbooking is based on the trade-off between the cost of wasting the asset if too many cancellations lead to unused assets and the cost of arranging a backup if too few cancellations lead to committed orders being larger than the available </a:t>
            </a:r>
            <a:r>
              <a:rPr lang="en-US" sz="2400" kern="1200" dirty="0" smtClean="0">
                <a:solidFill>
                  <a:srgbClr val="000000"/>
                </a:solidFill>
                <a:latin typeface="Arial (Body)"/>
                <a:ea typeface="+mn-ea"/>
                <a:cs typeface="+mn-cs"/>
              </a:rPr>
              <a:t>capacity.</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286896223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Discounting and Peak Pricing for Seasonal Demand</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Seasonal peaks of demand common in many supply chains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Off-peak discounting can shift demand from peak to non-peak periods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Charge higher price during peak periods and a lower price during off-peak periods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Increases profits for the owner of assets, decreases the price paid by a fraction of customers, and brings in new customers during the off-peak discount period</a:t>
            </a:r>
          </a:p>
        </p:txBody>
      </p:sp>
    </p:spTree>
    <p:extLst>
      <p:ext uri="{BB962C8B-B14F-4D97-AF65-F5344CB8AC3E}">
        <p14:creationId xmlns:p14="http://schemas.microsoft.com/office/powerpoint/2010/main" val="169210448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4</a:t>
            </a:r>
            <a:endParaRPr lang="en-US" kern="1200" dirty="0">
              <a:solidFill>
                <a:srgbClr val="007FA3"/>
              </a:solidFill>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a:lstStyle/>
          <a:p>
            <a:pPr marL="0" indent="0">
              <a:lnSpc>
                <a:spcPct val="90000"/>
              </a:lnSpc>
              <a:buNone/>
            </a:pPr>
            <a:r>
              <a:rPr lang="en-US" sz="2400" dirty="0">
                <a:latin typeface="+mn-lt"/>
              </a:rPr>
              <a:t>A combination of off-peak discounting and peak pricing can be an effective revenue management tactic for owners of production or transportation capacity in any supply chain facing seasonal peak demand. This tactic increases profits for the owner of assets, provides better service to customers served during the peak, decreases the price paid by a fraction of customers, and also brings in potentially new customers during the off-peak discount period</a:t>
            </a:r>
            <a:r>
              <a:rPr lang="en-US" sz="2400" dirty="0" smtClean="0">
                <a:latin typeface="+mn-lt"/>
              </a:rPr>
              <a:t>.</a:t>
            </a:r>
            <a:endParaRPr lang="en-US" sz="2400" dirty="0">
              <a:latin typeface="+mn-lt"/>
            </a:endParaRPr>
          </a:p>
        </p:txBody>
      </p:sp>
    </p:spTree>
    <p:extLst>
      <p:ext uri="{BB962C8B-B14F-4D97-AF65-F5344CB8AC3E}">
        <p14:creationId xmlns:p14="http://schemas.microsoft.com/office/powerpoint/2010/main" val="97083442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Constructing a Portfolio of Bulk Contracts and Spot Buying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3154679"/>
          </a:xfrm>
        </p:spPr>
        <p:txBody>
          <a:bodyPr wrap="square" lIns="91425" tIns="91425" rIns="91425" bIns="91425">
            <a:spAutoFit/>
          </a:bodyPr>
          <a:lstStyle/>
          <a:p>
            <a:pPr marL="255651" lvl="0" indent="-255651" defTabSz="457200">
              <a:spcAft>
                <a:spcPct val="0"/>
              </a:spcAft>
              <a:tabLst/>
            </a:pPr>
            <a:r>
              <a:rPr lang="en-US" sz="2400" kern="1200" dirty="0">
                <a:solidFill>
                  <a:srgbClr val="000000"/>
                </a:solidFill>
                <a:latin typeface="Arial (Body)"/>
              </a:rPr>
              <a:t>Problems constructing a portfolio of long-term bulk contracts and short-term spot market contracts</a:t>
            </a:r>
          </a:p>
          <a:p>
            <a:pPr marL="255651" lvl="0" indent="-255651" defTabSz="457200">
              <a:spcAft>
                <a:spcPct val="0"/>
              </a:spcAft>
              <a:tabLst/>
            </a:pPr>
            <a:r>
              <a:rPr lang="en-US" sz="2400" kern="1200" dirty="0">
                <a:solidFill>
                  <a:srgbClr val="000000"/>
                </a:solidFill>
                <a:latin typeface="Arial (Body)"/>
              </a:rPr>
              <a:t>Decide what fraction of the asset to sell in bulk and what fraction of the asset to save for the spot market</a:t>
            </a:r>
          </a:p>
          <a:p>
            <a:pPr marL="255651" lvl="0" indent="-255651" defTabSz="457200">
              <a:spcAft>
                <a:spcPct val="0"/>
              </a:spcAft>
              <a:tabLst/>
            </a:pPr>
            <a:r>
              <a:rPr lang="en-US" sz="2400" kern="1200" dirty="0">
                <a:solidFill>
                  <a:srgbClr val="000000"/>
                </a:solidFill>
                <a:latin typeface="Arial (Body)"/>
              </a:rPr>
              <a:t>The amount reserved for the spot market should be such that the expected marginal revenue from the spot market equals the current revenue from a bulk sale</a:t>
            </a:r>
          </a:p>
        </p:txBody>
      </p:sp>
    </p:spTree>
    <p:extLst>
      <p:ext uri="{BB962C8B-B14F-4D97-AF65-F5344CB8AC3E}">
        <p14:creationId xmlns:p14="http://schemas.microsoft.com/office/powerpoint/2010/main" val="428278514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Constructing a Portfolio of Bulk Contracts and Spot Buying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graphicFrame>
        <p:nvGraphicFramePr>
          <p:cNvPr id="4" name="Object 3" descr="optimal value p star = start fraction c sub s minus c sub b over c sub s end fraction &#10;Q star = f to the power of negative 1 left parenthesis p star, mu, sigma right parenthesis = N O R M I N V left parenthesis p star, mu, sigma right parenthesis"/>
          <p:cNvGraphicFramePr>
            <a:graphicFrameLocks noChangeAspect="1"/>
          </p:cNvGraphicFramePr>
          <p:nvPr>
            <p:extLst>
              <p:ext uri="{D42A27DB-BD31-4B8C-83A1-F6EECF244321}">
                <p14:modId xmlns:p14="http://schemas.microsoft.com/office/powerpoint/2010/main" val="51947812"/>
              </p:ext>
            </p:extLst>
          </p:nvPr>
        </p:nvGraphicFramePr>
        <p:xfrm>
          <a:off x="1814896" y="2375559"/>
          <a:ext cx="5514209" cy="1943107"/>
        </p:xfrm>
        <a:graphic>
          <a:graphicData uri="http://schemas.openxmlformats.org/presentationml/2006/ole">
            <mc:AlternateContent xmlns:mc="http://schemas.openxmlformats.org/markup-compatibility/2006">
              <mc:Choice xmlns:v="urn:schemas-microsoft-com:vml" Requires="v">
                <p:oleObj spid="_x0000_s12548" name="Equation" r:id="rId3" imgW="2666880" imgH="939600" progId="Equation.DSMT4">
                  <p:embed/>
                </p:oleObj>
              </mc:Choice>
              <mc:Fallback>
                <p:oleObj name="Equation" r:id="rId3" imgW="2666880" imgH="939600" progId="Equation.DSMT4">
                  <p:embed/>
                  <p:pic>
                    <p:nvPicPr>
                      <p:cNvPr id="3" name="Object 2"/>
                      <p:cNvPicPr/>
                      <p:nvPr/>
                    </p:nvPicPr>
                    <p:blipFill>
                      <a:blip r:embed="rId4"/>
                      <a:stretch>
                        <a:fillRect/>
                      </a:stretch>
                    </p:blipFill>
                    <p:spPr>
                      <a:xfrm>
                        <a:off x="1814896" y="2375559"/>
                        <a:ext cx="5514209" cy="1943107"/>
                      </a:xfrm>
                      <a:prstGeom prst="rect">
                        <a:avLst/>
                      </a:prstGeom>
                    </p:spPr>
                  </p:pic>
                </p:oleObj>
              </mc:Fallback>
            </mc:AlternateContent>
          </a:graphicData>
        </a:graphic>
      </p:graphicFrame>
    </p:spTree>
    <p:extLst>
      <p:ext uri="{BB962C8B-B14F-4D97-AF65-F5344CB8AC3E}">
        <p14:creationId xmlns:p14="http://schemas.microsoft.com/office/powerpoint/2010/main" val="76961169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Long-Term Bulk Contracts Versus the Spot Market</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1"/>
            <a:ext cx="2794000" cy="596298"/>
          </a:xfrm>
        </p:spPr>
        <p:txBody>
          <a:bodyPr/>
          <a:lstStyle/>
          <a:p>
            <a:pPr marL="0" indent="0">
              <a:spcBef>
                <a:spcPts val="600"/>
              </a:spcBef>
              <a:buNone/>
            </a:pPr>
            <a:r>
              <a:rPr lang="en-US" sz="2400" dirty="0">
                <a:latin typeface="+mn-lt"/>
              </a:rPr>
              <a:t> Bulk contract cost, </a:t>
            </a:r>
            <a:endParaRPr lang="en-US" sz="2400" dirty="0" smtClean="0">
              <a:latin typeface="+mn-lt"/>
            </a:endParaRPr>
          </a:p>
        </p:txBody>
      </p:sp>
      <p:graphicFrame>
        <p:nvGraphicFramePr>
          <p:cNvPr id="8" name="Object 7" descr="c sub b = $10,000 per million units"/>
          <p:cNvGraphicFramePr>
            <a:graphicFrameLocks noChangeAspect="1"/>
          </p:cNvGraphicFramePr>
          <p:nvPr>
            <p:extLst>
              <p:ext uri="{D42A27DB-BD31-4B8C-83A1-F6EECF244321}">
                <p14:modId xmlns:p14="http://schemas.microsoft.com/office/powerpoint/2010/main" val="1593433287"/>
              </p:ext>
            </p:extLst>
          </p:nvPr>
        </p:nvGraphicFramePr>
        <p:xfrm>
          <a:off x="3151386" y="1703023"/>
          <a:ext cx="3576165" cy="415298"/>
        </p:xfrm>
        <a:graphic>
          <a:graphicData uri="http://schemas.openxmlformats.org/presentationml/2006/ole">
            <mc:AlternateContent xmlns:mc="http://schemas.openxmlformats.org/markup-compatibility/2006">
              <mc:Choice xmlns:v="urn:schemas-microsoft-com:vml" Requires="v">
                <p:oleObj spid="_x0000_s13810" name="Equation" r:id="rId3" imgW="1968480" imgH="228600" progId="Equation.DSMT4">
                  <p:embed/>
                </p:oleObj>
              </mc:Choice>
              <mc:Fallback>
                <p:oleObj name="Equation" r:id="rId3" imgW="1968480" imgH="228600" progId="Equation.DSMT4">
                  <p:embed/>
                  <p:pic>
                    <p:nvPicPr>
                      <p:cNvPr id="0" name=""/>
                      <p:cNvPicPr/>
                      <p:nvPr/>
                    </p:nvPicPr>
                    <p:blipFill>
                      <a:blip r:embed="rId4"/>
                      <a:stretch>
                        <a:fillRect/>
                      </a:stretch>
                    </p:blipFill>
                    <p:spPr>
                      <a:xfrm>
                        <a:off x="3151386" y="1703023"/>
                        <a:ext cx="3576165" cy="415298"/>
                      </a:xfrm>
                      <a:prstGeom prst="rect">
                        <a:avLst/>
                      </a:prstGeom>
                    </p:spPr>
                  </p:pic>
                </p:oleObj>
              </mc:Fallback>
            </mc:AlternateContent>
          </a:graphicData>
        </a:graphic>
      </p:graphicFrame>
      <p:sp>
        <p:nvSpPr>
          <p:cNvPr id="6" name="Text Placeholder 5"/>
          <p:cNvSpPr>
            <a:spLocks noGrp="1"/>
          </p:cNvSpPr>
          <p:nvPr>
            <p:ph type="body" idx="2"/>
          </p:nvPr>
        </p:nvSpPr>
        <p:spPr>
          <a:xfrm>
            <a:off x="457200" y="2104578"/>
            <a:ext cx="2561771" cy="487676"/>
          </a:xfrm>
        </p:spPr>
        <p:txBody>
          <a:bodyPr/>
          <a:lstStyle/>
          <a:p>
            <a:pPr marL="0" indent="0">
              <a:buNone/>
            </a:pPr>
            <a:r>
              <a:rPr lang="en-US" sz="2400" dirty="0">
                <a:latin typeface="+mn-lt"/>
              </a:rPr>
              <a:t>Spot market cost,</a:t>
            </a:r>
          </a:p>
        </p:txBody>
      </p:sp>
      <p:graphicFrame>
        <p:nvGraphicFramePr>
          <p:cNvPr id="7" name="Object 6" descr="c sub s = $12,500 per million units"/>
          <p:cNvGraphicFramePr>
            <a:graphicFrameLocks noChangeAspect="1"/>
          </p:cNvGraphicFramePr>
          <p:nvPr>
            <p:extLst>
              <p:ext uri="{D42A27DB-BD31-4B8C-83A1-F6EECF244321}">
                <p14:modId xmlns:p14="http://schemas.microsoft.com/office/powerpoint/2010/main" val="307336985"/>
              </p:ext>
            </p:extLst>
          </p:nvPr>
        </p:nvGraphicFramePr>
        <p:xfrm>
          <a:off x="3018792" y="2212990"/>
          <a:ext cx="3576165" cy="415298"/>
        </p:xfrm>
        <a:graphic>
          <a:graphicData uri="http://schemas.openxmlformats.org/presentationml/2006/ole">
            <mc:AlternateContent xmlns:mc="http://schemas.openxmlformats.org/markup-compatibility/2006">
              <mc:Choice xmlns:v="urn:schemas-microsoft-com:vml" Requires="v">
                <p:oleObj spid="_x0000_s13811" name="Equation" r:id="rId5" imgW="1968480" imgH="228600" progId="Equation.DSMT4">
                  <p:embed/>
                </p:oleObj>
              </mc:Choice>
              <mc:Fallback>
                <p:oleObj name="Equation" r:id="rId5" imgW="1968480" imgH="228600" progId="Equation.DSMT4">
                  <p:embed/>
                  <p:pic>
                    <p:nvPicPr>
                      <p:cNvPr id="0" name=""/>
                      <p:cNvPicPr/>
                      <p:nvPr/>
                    </p:nvPicPr>
                    <p:blipFill>
                      <a:blip r:embed="rId6"/>
                      <a:stretch>
                        <a:fillRect/>
                      </a:stretch>
                    </p:blipFill>
                    <p:spPr>
                      <a:xfrm>
                        <a:off x="3018792" y="2212990"/>
                        <a:ext cx="3576165" cy="415298"/>
                      </a:xfrm>
                      <a:prstGeom prst="rect">
                        <a:avLst/>
                      </a:prstGeom>
                    </p:spPr>
                  </p:pic>
                </p:oleObj>
              </mc:Fallback>
            </mc:AlternateContent>
          </a:graphicData>
        </a:graphic>
      </p:graphicFrame>
      <p:graphicFrame>
        <p:nvGraphicFramePr>
          <p:cNvPr id="5" name="Object 4" descr="p star = start fraction c sub s minus c sub b over c sub s end fraction = start fraction 12,500 minus 10,000 over 12,500 end fraction = 0.2 &#10;Q star = N O R M I N V left parenthesis p star, mu, sigma right parenthesis = N O R M I N V left parenthesis 0.2, 10, 4 right parenthesis = 6.63"/>
          <p:cNvGraphicFramePr>
            <a:graphicFrameLocks noChangeAspect="1"/>
          </p:cNvGraphicFramePr>
          <p:nvPr>
            <p:extLst>
              <p:ext uri="{D42A27DB-BD31-4B8C-83A1-F6EECF244321}">
                <p14:modId xmlns:p14="http://schemas.microsoft.com/office/powerpoint/2010/main" val="3866566000"/>
              </p:ext>
            </p:extLst>
          </p:nvPr>
        </p:nvGraphicFramePr>
        <p:xfrm>
          <a:off x="947267" y="3078552"/>
          <a:ext cx="7249467" cy="1371524"/>
        </p:xfrm>
        <a:graphic>
          <a:graphicData uri="http://schemas.openxmlformats.org/presentationml/2006/ole">
            <mc:AlternateContent xmlns:mc="http://schemas.openxmlformats.org/markup-compatibility/2006">
              <mc:Choice xmlns:v="urn:schemas-microsoft-com:vml" Requires="v">
                <p:oleObj spid="_x0000_s13812" name="Equation" r:id="rId7" imgW="3759120" imgH="711000" progId="Equation.DSMT4">
                  <p:embed/>
                </p:oleObj>
              </mc:Choice>
              <mc:Fallback>
                <p:oleObj name="Equation" r:id="rId7" imgW="3759120" imgH="711000" progId="Equation.DSMT4">
                  <p:embed/>
                  <p:pic>
                    <p:nvPicPr>
                      <p:cNvPr id="4" name="Object 3"/>
                      <p:cNvPicPr/>
                      <p:nvPr/>
                    </p:nvPicPr>
                    <p:blipFill>
                      <a:blip r:embed="rId8"/>
                      <a:stretch>
                        <a:fillRect/>
                      </a:stretch>
                    </p:blipFill>
                    <p:spPr>
                      <a:xfrm>
                        <a:off x="947267" y="3078552"/>
                        <a:ext cx="7249467" cy="1371524"/>
                      </a:xfrm>
                      <a:prstGeom prst="rect">
                        <a:avLst/>
                      </a:prstGeom>
                    </p:spPr>
                  </p:pic>
                </p:oleObj>
              </mc:Fallback>
            </mc:AlternateContent>
          </a:graphicData>
        </a:graphic>
      </p:graphicFrame>
    </p:spTree>
    <p:extLst>
      <p:ext uri="{BB962C8B-B14F-4D97-AF65-F5344CB8AC3E}">
        <p14:creationId xmlns:p14="http://schemas.microsoft.com/office/powerpoint/2010/main" val="83801100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5</a:t>
            </a:r>
            <a:endParaRPr lang="en-US" kern="1200" dirty="0">
              <a:solidFill>
                <a:srgbClr val="007FA3"/>
              </a:solidFill>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a:lstStyle/>
          <a:p>
            <a:pPr marL="0" indent="0">
              <a:lnSpc>
                <a:spcPct val="90000"/>
              </a:lnSpc>
              <a:buNone/>
            </a:pPr>
            <a:r>
              <a:rPr lang="en-US" sz="2400" dirty="0">
                <a:latin typeface="+mn-lt"/>
              </a:rPr>
              <a:t>For a seller using both long-term bulk contracts and the spot market, the basic revenue management decision is the fraction of the asset to save for the spot market. The basic trade-off is between getting a committed demand at a lower price with the bulk contract and potentially getting a high price on the spot market. For a buyer, the basic decision is the fraction of anticipated demand to purchase from a long-term bulk contract. The basic trade-off is between getting a long-term bulk contract at a low price that may not be fully used and purchasing only the amount required from the spot market but at a higher price</a:t>
            </a:r>
            <a:r>
              <a:rPr lang="en-US" sz="2400" dirty="0" smtClean="0">
                <a:latin typeface="+mn-lt"/>
              </a:rPr>
              <a:t>.</a:t>
            </a:r>
            <a:endParaRPr lang="en-US" sz="2400" dirty="0">
              <a:latin typeface="+mn-lt"/>
            </a:endParaRPr>
          </a:p>
        </p:txBody>
      </p:sp>
    </p:spTree>
    <p:extLst>
      <p:ext uri="{BB962C8B-B14F-4D97-AF65-F5344CB8AC3E}">
        <p14:creationId xmlns:p14="http://schemas.microsoft.com/office/powerpoint/2010/main" val="254733368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Some Practical Challenges When Using Revenue Management</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Potential pitfalls if not used carefully</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Consumer preference must be accounted for</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Salesforce and operations must be fully informed and trained to deal with the consequences of revenue management</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Inform the customer when implementing revenue </a:t>
            </a:r>
            <a:r>
              <a:rPr lang="en-US" sz="2400" kern="1200" dirty="0" smtClean="0">
                <a:solidFill>
                  <a:srgbClr val="000000"/>
                </a:solidFill>
                <a:latin typeface="Arial (Body)"/>
                <a:ea typeface="+mn-ea"/>
                <a:cs typeface="+mn-cs"/>
              </a:rPr>
              <a:t>management</a:t>
            </a:r>
            <a:endParaRPr lang="en-US" sz="2400" kern="1200" dirty="0">
              <a:solidFill>
                <a:srgbClr val="000000"/>
              </a:solidFill>
              <a:latin typeface="Arial (Body)"/>
              <a:ea typeface="+mn-ea"/>
              <a:cs typeface="+mn-cs"/>
            </a:endParaRP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Keep revenue management techniques simple</a:t>
            </a:r>
          </a:p>
        </p:txBody>
      </p:sp>
    </p:spTree>
    <p:extLst>
      <p:ext uri="{BB962C8B-B14F-4D97-AF65-F5344CB8AC3E}">
        <p14:creationId xmlns:p14="http://schemas.microsoft.com/office/powerpoint/2010/main" val="258588050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The Role of Pricing and Revenue Management in the Supply Chain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3524011"/>
          </a:xfrm>
        </p:spPr>
        <p:txBody>
          <a:bodyPr wrap="square" lIns="91425" tIns="91425" rIns="91425" bIns="91425">
            <a:spAutoFit/>
          </a:bodyPr>
          <a:lstStyle/>
          <a:p>
            <a:pPr defTabSz="457200">
              <a:spcAft>
                <a:spcPct val="0"/>
              </a:spcAft>
              <a:tabLst/>
            </a:pPr>
            <a:r>
              <a:rPr lang="en-US" sz="2400" b="1" kern="1200" dirty="0">
                <a:solidFill>
                  <a:srgbClr val="000000"/>
                </a:solidFill>
                <a:latin typeface="Arial (Body)"/>
                <a:ea typeface="+mn-ea"/>
                <a:cs typeface="+mn-cs"/>
              </a:rPr>
              <a:t>Revenue management </a:t>
            </a:r>
            <a:r>
              <a:rPr lang="en-US" sz="2400" kern="1200" dirty="0">
                <a:solidFill>
                  <a:srgbClr val="000000"/>
                </a:solidFill>
                <a:latin typeface="Arial (Body)"/>
                <a:ea typeface="+mn-ea"/>
                <a:cs typeface="+mn-cs"/>
              </a:rPr>
              <a:t>is the use of pricing to increase the profit generated from a limited supply of supply chain assets</a:t>
            </a:r>
          </a:p>
          <a:p>
            <a:pPr defTabSz="457200">
              <a:spcAft>
                <a:spcPct val="0"/>
              </a:spcAft>
              <a:tabLst/>
            </a:pPr>
            <a:r>
              <a:rPr lang="en-US" sz="2400" kern="1200" dirty="0">
                <a:solidFill>
                  <a:srgbClr val="000000"/>
                </a:solidFill>
                <a:latin typeface="Arial (Body)"/>
                <a:ea typeface="+mn-ea"/>
                <a:cs typeface="+mn-cs"/>
              </a:rPr>
              <a:t>Supply assets exist in two forms – capacity and inventory</a:t>
            </a:r>
          </a:p>
          <a:p>
            <a:pPr defTabSz="457200">
              <a:spcAft>
                <a:spcPct val="0"/>
              </a:spcAft>
              <a:tabLst/>
            </a:pPr>
            <a:r>
              <a:rPr lang="en-US" sz="2400" kern="1200" dirty="0">
                <a:solidFill>
                  <a:srgbClr val="000000"/>
                </a:solidFill>
                <a:latin typeface="Arial (Body)"/>
                <a:ea typeface="+mn-ea"/>
                <a:cs typeface="+mn-cs"/>
              </a:rPr>
              <a:t>Revenue management may also be defined as the use of differential pricing based on customer segment, time of use, and product or capacity availability to increase supply chain profits</a:t>
            </a:r>
          </a:p>
        </p:txBody>
      </p:sp>
    </p:spTree>
    <p:extLst>
      <p:ext uri="{BB962C8B-B14F-4D97-AF65-F5344CB8AC3E}">
        <p14:creationId xmlns:p14="http://schemas.microsoft.com/office/powerpoint/2010/main" val="374325451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6</a:t>
            </a:r>
            <a:endParaRPr lang="en-US"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a:xfrm>
            <a:off x="457200" y="1600200"/>
            <a:ext cx="8229600" cy="4616618"/>
          </a:xfrm>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The failure to anticipate consumer behavior when using revenue management and develop an appropriate response can have significant negative consequences. It is important for firms to ensure that revenue management techniques do not diminish customer loyalty and encourage them to game the system. This is only possible if revenue management improves service for the segment of valuable customers along some dimension they consider important. These dimensions should be clearly communicated to the salesforce and operations must be prepared to respond appropriately when customers face negative outcomes resulting from revenue </a:t>
            </a:r>
            <a:r>
              <a:rPr lang="en-US" sz="2400" kern="1200" dirty="0" smtClean="0">
                <a:solidFill>
                  <a:srgbClr val="000000"/>
                </a:solidFill>
                <a:latin typeface="Arial (Body)"/>
                <a:ea typeface="+mn-ea"/>
                <a:cs typeface="+mn-cs"/>
              </a:rPr>
              <a:t>management.</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92257455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r>
              <a:rPr lang="en-US" dirty="0" smtClean="0">
                <a:latin typeface="Times New Roman" panose="02020603050405020304" pitchFamily="18" charset="0"/>
              </a:rPr>
              <a:t>Copyright</a:t>
            </a:r>
            <a:endParaRPr lang="en-US" sz="2000" b="0" dirty="0">
              <a:latin typeface="Times New Roman" panose="02020603050405020304" pitchFamily="18" charset="0"/>
            </a:endParaRPr>
          </a:p>
        </p:txBody>
      </p:sp>
      <p:pic>
        <p:nvPicPr>
          <p:cNvPr id="4" name="Picture 2" descr="This work is protected by United States copyright laws and is 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
          <p:cNvPicPr>
            <a:picLocks noChangeAspect="1" noChangeArrowheads="1"/>
          </p:cNvPicPr>
          <p:nvPr/>
        </p:nvPicPr>
        <p:blipFill>
          <a:blip r:embed="rId2"/>
          <a:srcRect/>
          <a:stretch>
            <a:fillRect/>
          </a:stretch>
        </p:blipFill>
        <p:spPr bwMode="auto">
          <a:xfrm>
            <a:off x="767157" y="2310096"/>
            <a:ext cx="7423150" cy="2438400"/>
          </a:xfrm>
          <a:prstGeom prst="rect">
            <a:avLst/>
          </a:prstGeom>
          <a:noFill/>
          <a:ln w="9525">
            <a:noFill/>
            <a:miter lim="800000"/>
            <a:headEnd/>
            <a:tailEnd/>
          </a:ln>
        </p:spPr>
      </p:pic>
    </p:spTree>
    <p:extLst>
      <p:ext uri="{BB962C8B-B14F-4D97-AF65-F5344CB8AC3E}">
        <p14:creationId xmlns:p14="http://schemas.microsoft.com/office/powerpoint/2010/main" val="72702367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The Role of Pricing and Revenue Management in the Supply Chain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1292631"/>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Revenue management has a significant impact on supply chain profitability when one or more of the following four conditions </a:t>
            </a:r>
            <a:r>
              <a:rPr lang="en-US" sz="2400" kern="1200" dirty="0" smtClean="0">
                <a:solidFill>
                  <a:srgbClr val="000000"/>
                </a:solidFill>
                <a:latin typeface="Arial (Body)"/>
                <a:ea typeface="+mn-ea"/>
                <a:cs typeface="+mn-cs"/>
              </a:rPr>
              <a:t>exist</a:t>
            </a:r>
            <a:endParaRPr lang="en-US" sz="2400" kern="1200" dirty="0">
              <a:solidFill>
                <a:srgbClr val="000000"/>
              </a:solidFill>
              <a:latin typeface="Arial (Body)"/>
              <a:ea typeface="+mn-ea"/>
              <a:cs typeface="+mn-cs"/>
            </a:endParaRPr>
          </a:p>
        </p:txBody>
      </p:sp>
      <p:sp>
        <p:nvSpPr>
          <p:cNvPr id="4" name="Text Placeholder 3"/>
          <p:cNvSpPr>
            <a:spLocks noGrp="1"/>
          </p:cNvSpPr>
          <p:nvPr>
            <p:ph type="body" idx="2"/>
          </p:nvPr>
        </p:nvSpPr>
        <p:spPr>
          <a:xfrm>
            <a:off x="457200" y="2938811"/>
            <a:ext cx="8229600" cy="2916079"/>
          </a:xfrm>
        </p:spPr>
        <p:txBody>
          <a:bodyPr/>
          <a:lstStyle/>
          <a:p>
            <a:pPr marL="741553" lvl="1" indent="-428371" defTabSz="457200">
              <a:spcAft>
                <a:spcPct val="0"/>
              </a:spcAft>
              <a:buSzPts val="2400"/>
              <a:buFont typeface="+mj-lt"/>
              <a:buAutoNum type="arabicPeriod"/>
            </a:pPr>
            <a:r>
              <a:rPr lang="en-US" sz="2400" kern="1200" dirty="0">
                <a:solidFill>
                  <a:srgbClr val="000000"/>
                </a:solidFill>
                <a:latin typeface="Arial (Body)"/>
              </a:rPr>
              <a:t>The value of the product varies in different market segments</a:t>
            </a:r>
          </a:p>
          <a:p>
            <a:pPr marL="741553" lvl="1" indent="-428371" defTabSz="457200">
              <a:spcAft>
                <a:spcPct val="0"/>
              </a:spcAft>
              <a:buSzPts val="2400"/>
              <a:buFont typeface="+mj-lt"/>
              <a:buAutoNum type="arabicPeriod"/>
            </a:pPr>
            <a:r>
              <a:rPr lang="en-US" sz="2400" kern="1200" dirty="0">
                <a:solidFill>
                  <a:srgbClr val="000000"/>
                </a:solidFill>
                <a:latin typeface="Arial (Body)"/>
              </a:rPr>
              <a:t>The product is highly perishable or product wastage occurs</a:t>
            </a:r>
          </a:p>
          <a:p>
            <a:pPr marL="741553" lvl="1" indent="-428371" defTabSz="457200">
              <a:spcAft>
                <a:spcPct val="0"/>
              </a:spcAft>
              <a:buSzPts val="2400"/>
              <a:buFont typeface="+mj-lt"/>
              <a:buAutoNum type="arabicPeriod"/>
            </a:pPr>
            <a:r>
              <a:rPr lang="en-US" sz="2400" kern="1200" dirty="0">
                <a:solidFill>
                  <a:srgbClr val="000000"/>
                </a:solidFill>
                <a:latin typeface="Arial (Body)"/>
              </a:rPr>
              <a:t>Demand has seasonal and other peaks</a:t>
            </a:r>
          </a:p>
          <a:p>
            <a:pPr marL="741553" lvl="1" indent="-428371" defTabSz="457200">
              <a:spcAft>
                <a:spcPct val="0"/>
              </a:spcAft>
              <a:buSzPts val="2400"/>
              <a:buFont typeface="+mj-lt"/>
              <a:buAutoNum type="arabicPeriod"/>
            </a:pPr>
            <a:r>
              <a:rPr lang="en-US" sz="2400" kern="1200" dirty="0">
                <a:solidFill>
                  <a:srgbClr val="000000"/>
                </a:solidFill>
                <a:latin typeface="Arial (Body)"/>
              </a:rPr>
              <a:t>The product is sold both in bulk and on the spot market</a:t>
            </a:r>
          </a:p>
        </p:txBody>
      </p:sp>
    </p:spTree>
    <p:extLst>
      <p:ext uri="{BB962C8B-B14F-4D97-AF65-F5344CB8AC3E}">
        <p14:creationId xmlns:p14="http://schemas.microsoft.com/office/powerpoint/2010/main" val="354963090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1 </a:t>
            </a:r>
            <a:r>
              <a:rPr lang="en-US" sz="2000" b="0" kern="1200" dirty="0" smtClean="0">
                <a:solidFill>
                  <a:srgbClr val="007FA3"/>
                </a:solidFill>
                <a:latin typeface="Times New Roman" panose="02020603050405020304" pitchFamily="18" charset="0"/>
                <a:ea typeface="+mj-ea"/>
                <a:cs typeface="+mj-cs"/>
              </a:rPr>
              <a:t>(1 of 2)</a:t>
            </a:r>
            <a:endParaRPr lang="en-US" sz="2000" b="0" kern="1200" dirty="0">
              <a:solidFill>
                <a:srgbClr val="007FA3"/>
              </a:solidFill>
              <a:latin typeface="Times New Roman" panose="02020603050405020304" pitchFamily="18" charset="0"/>
              <a:ea typeface="+mj-ea"/>
              <a:cs typeface="+mj-cs"/>
            </a:endParaRPr>
          </a:p>
        </p:txBody>
      </p:sp>
      <p:sp>
        <p:nvSpPr>
          <p:cNvPr id="4" name="Text Placeholder 3"/>
          <p:cNvSpPr>
            <a:spLocks noGrp="1"/>
          </p:cNvSpPr>
          <p:nvPr>
            <p:ph type="body" idx="1"/>
          </p:nvPr>
        </p:nvSpPr>
        <p:spPr>
          <a:xfrm>
            <a:off x="457200" y="1600200"/>
            <a:ext cx="8229600" cy="4186451"/>
          </a:xfrm>
        </p:spPr>
        <p:txBody>
          <a:bodyPr/>
          <a:lstStyle/>
          <a:p>
            <a:pPr marL="0" lvl="0" indent="0" defTabSz="457200">
              <a:spcAft>
                <a:spcPct val="0"/>
              </a:spcAft>
              <a:buNone/>
            </a:pPr>
            <a:r>
              <a:rPr lang="en-US" sz="2200" kern="1200" dirty="0">
                <a:solidFill>
                  <a:srgbClr val="000000"/>
                </a:solidFill>
                <a:latin typeface="Arial (Body)"/>
              </a:rPr>
              <a:t>Revenue management uses differential pricing to better match supply and demand and increase supply chain profits. Traditionally, firms have changed the availability of assets to match supply and demand. Revenue management aims to reduce any supply/demand imbalance by using pricing as a lever. A big advantage of using revenue management is that a change in pricing is much easier to reverse compared with an investment in supply chain assets. When it is used properly, revenue management increases firm profits while leaving service sensitive customers more satisfied through greater asset availability and price sensitive customers more satisfied with lower prices.</a:t>
            </a:r>
          </a:p>
        </p:txBody>
      </p:sp>
    </p:spTree>
    <p:extLst>
      <p:ext uri="{BB962C8B-B14F-4D97-AF65-F5344CB8AC3E}">
        <p14:creationId xmlns:p14="http://schemas.microsoft.com/office/powerpoint/2010/main" val="161847270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1 </a:t>
            </a:r>
            <a:r>
              <a:rPr lang="en-US" sz="2000" b="0" kern="1200" dirty="0" smtClean="0">
                <a:solidFill>
                  <a:srgbClr val="007FA3"/>
                </a:solidFill>
                <a:latin typeface="Times New Roman" panose="02020603050405020304" pitchFamily="18" charset="0"/>
                <a:ea typeface="+mj-ea"/>
                <a:cs typeface="+mj-cs"/>
              </a:rPr>
              <a:t>(2 of 2)</a:t>
            </a:r>
            <a:endParaRPr lang="en-US" sz="2000" b="0"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a:xfrm>
            <a:off x="457200" y="1600200"/>
            <a:ext cx="8229600" cy="2031295"/>
          </a:xfrm>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Revenue management is most effective in a supply chain when the value of the product varies by market segment, the product is highly perishable, product demand is seasonal, or the product is sold both in bulk and on the spot </a:t>
            </a:r>
            <a:r>
              <a:rPr lang="en-US" sz="2400" kern="1200" dirty="0" smtClean="0">
                <a:solidFill>
                  <a:srgbClr val="000000"/>
                </a:solidFill>
                <a:latin typeface="Arial (Body)"/>
                <a:ea typeface="+mn-ea"/>
                <a:cs typeface="+mn-cs"/>
              </a:rPr>
              <a:t>market.</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166897909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Differential Pricing for Multiple Customer Segments </a:t>
            </a:r>
            <a:r>
              <a:rPr lang="en-US" sz="2000" b="0" kern="1200" dirty="0" smtClean="0">
                <a:latin typeface="Times New Roman" panose="02020603050405020304" pitchFamily="18" charset="0"/>
                <a:ea typeface="+mj-ea"/>
                <a:cs typeface="+mj-cs"/>
              </a:rPr>
              <a:t>(1 of 4)</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Differential pricing increases total profits for a firm</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Two fundamental issues must be handled in practice</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How can the firm differentiate between the two segments and structure its pricing to make one segment pay more than the other?</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How can the firm control demand such that the lower-paying segment does not utilize the entire availability of the asset?</a:t>
            </a:r>
          </a:p>
        </p:txBody>
      </p:sp>
    </p:spTree>
    <p:extLst>
      <p:ext uri="{BB962C8B-B14F-4D97-AF65-F5344CB8AC3E}">
        <p14:creationId xmlns:p14="http://schemas.microsoft.com/office/powerpoint/2010/main" val="19487925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Differential Pricing for Multiple Customer Segments </a:t>
            </a:r>
            <a:r>
              <a:rPr lang="en-US" sz="2000" b="0" kern="1200" dirty="0" smtClean="0">
                <a:latin typeface="Times New Roman" panose="02020603050405020304" pitchFamily="18" charset="0"/>
                <a:ea typeface="+mj-ea"/>
                <a:cs typeface="+mj-cs"/>
              </a:rPr>
              <a:t>(2 of 4)</a:t>
            </a:r>
            <a:endParaRPr lang="en-US" sz="2000" b="0" kern="1200" dirty="0">
              <a:latin typeface="Times New Roman" panose="02020603050405020304" pitchFamily="18" charset="0"/>
              <a:ea typeface="+mj-ea"/>
              <a:cs typeface="+mj-cs"/>
            </a:endParaRPr>
          </a:p>
        </p:txBody>
      </p:sp>
      <p:pic>
        <p:nvPicPr>
          <p:cNvPr id="10" name="Picture 9" descr="A graph plots demand versus price to show revenue generated by To From pricing for one segment. The graph falls through points (0, 10,000), (2.50, 5000),  and (5, 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9386" y="1904706"/>
            <a:ext cx="5295660" cy="3430721"/>
          </a:xfrm>
          <a:prstGeom prst="rect">
            <a:avLst/>
          </a:prstGeom>
        </p:spPr>
      </p:pic>
      <p:sp>
        <p:nvSpPr>
          <p:cNvPr id="11" name="Text Placeholder 10"/>
          <p:cNvSpPr>
            <a:spLocks noGrp="1"/>
          </p:cNvSpPr>
          <p:nvPr>
            <p:ph type="body" idx="2"/>
          </p:nvPr>
        </p:nvSpPr>
        <p:spPr>
          <a:xfrm>
            <a:off x="6155140" y="1778742"/>
            <a:ext cx="2531660" cy="447898"/>
          </a:xfrm>
        </p:spPr>
        <p:txBody>
          <a:bodyPr/>
          <a:lstStyle/>
          <a:p>
            <a:pPr marL="0" indent="0">
              <a:buNone/>
            </a:pPr>
            <a:r>
              <a:rPr lang="en-US" sz="2000" i="1" dirty="0">
                <a:latin typeface="+mn-lt"/>
                <a:cs typeface="Times New Roman"/>
              </a:rPr>
              <a:t>d</a:t>
            </a:r>
            <a:r>
              <a:rPr lang="en-US" sz="2000" dirty="0">
                <a:latin typeface="+mn-lt"/>
              </a:rPr>
              <a:t> = 10,000 – 2,000</a:t>
            </a:r>
            <a:r>
              <a:rPr lang="en-US" sz="2000" i="1" dirty="0">
                <a:latin typeface="+mn-lt"/>
                <a:cs typeface="Times New Roman"/>
              </a:rPr>
              <a:t>p</a:t>
            </a:r>
          </a:p>
        </p:txBody>
      </p:sp>
      <p:sp>
        <p:nvSpPr>
          <p:cNvPr id="5" name="Text Placeholder 4"/>
          <p:cNvSpPr>
            <a:spLocks noGrp="1"/>
          </p:cNvSpPr>
          <p:nvPr>
            <p:ph type="body" idx="1"/>
          </p:nvPr>
        </p:nvSpPr>
        <p:spPr>
          <a:xfrm>
            <a:off x="457200" y="5694537"/>
            <a:ext cx="8229600" cy="556146"/>
          </a:xfrm>
        </p:spPr>
        <p:txBody>
          <a:bodyPr/>
          <a:lstStyle/>
          <a:p>
            <a:pPr marL="0" indent="0">
              <a:buNone/>
            </a:pPr>
            <a:r>
              <a:rPr lang="en-US" sz="2000" b="1" dirty="0">
                <a:latin typeface="+mn-lt"/>
              </a:rPr>
              <a:t>Figure </a:t>
            </a:r>
            <a:r>
              <a:rPr lang="en-US" sz="2000" b="1" dirty="0" smtClean="0">
                <a:latin typeface="+mn-lt"/>
              </a:rPr>
              <a:t>16-1 </a:t>
            </a:r>
            <a:r>
              <a:rPr lang="en-IN" sz="2000" dirty="0">
                <a:latin typeface="+mn-lt"/>
              </a:rPr>
              <a:t>Revenue Generated by ToFrom Pricing for One Segment</a:t>
            </a:r>
            <a:endParaRPr lang="en-US" sz="2000" dirty="0">
              <a:latin typeface="+mn-lt"/>
            </a:endParaRPr>
          </a:p>
        </p:txBody>
      </p:sp>
    </p:spTree>
    <p:extLst>
      <p:ext uri="{BB962C8B-B14F-4D97-AF65-F5344CB8AC3E}">
        <p14:creationId xmlns:p14="http://schemas.microsoft.com/office/powerpoint/2010/main" val="1187644433"/>
      </p:ext>
    </p:extLst>
  </p:cSld>
  <p:clrMapOvr>
    <a:masterClrMapping/>
  </p:clrMapOvr>
  <p:timing>
    <p:tnLst>
      <p:par>
        <p:cTn id="1" dur="indefinite" restart="never" nodeType="tmRoot"/>
      </p:par>
    </p:tnLst>
  </p:timing>
</p:sld>
</file>

<file path=ppt/theme/theme1.xml><?xml version="1.0" encoding="utf-8"?>
<a:theme xmlns:a="http://schemas.openxmlformats.org/drawingml/2006/main" name="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8294</TotalTime>
  <Words>1975</Words>
  <Application>Microsoft Office PowerPoint</Application>
  <PresentationFormat>On-screen Show (4:3)</PresentationFormat>
  <Paragraphs>132</Paragraphs>
  <Slides>41</Slides>
  <Notes>1</Notes>
  <HiddenSlides>0</HiddenSlides>
  <MMClips>0</MMClips>
  <ScaleCrop>false</ScaleCrop>
  <HeadingPairs>
    <vt:vector size="8" baseType="variant">
      <vt:variant>
        <vt:lpstr>Fonts Used</vt:lpstr>
      </vt:variant>
      <vt:variant>
        <vt:i4>5</vt:i4>
      </vt:variant>
      <vt:variant>
        <vt:lpstr>Theme</vt:lpstr>
      </vt:variant>
      <vt:variant>
        <vt:i4>2</vt:i4>
      </vt:variant>
      <vt:variant>
        <vt:lpstr>Embedded OLE Servers</vt:lpstr>
      </vt:variant>
      <vt:variant>
        <vt:i4>1</vt:i4>
      </vt:variant>
      <vt:variant>
        <vt:lpstr>Slide Titles</vt:lpstr>
      </vt:variant>
      <vt:variant>
        <vt:i4>41</vt:i4>
      </vt:variant>
    </vt:vector>
  </HeadingPairs>
  <TitlesOfParts>
    <vt:vector size="49" baseType="lpstr">
      <vt:lpstr>Arial</vt:lpstr>
      <vt:lpstr>Arial (Body)</vt:lpstr>
      <vt:lpstr>Noto Sans Symbols</vt:lpstr>
      <vt:lpstr>Times New Roman</vt:lpstr>
      <vt:lpstr>Verdana</vt:lpstr>
      <vt:lpstr>508 Lecture</vt:lpstr>
      <vt:lpstr>1_508 Lecture</vt:lpstr>
      <vt:lpstr>Equation</vt:lpstr>
      <vt:lpstr>Supply Chain Management: Strategy, Planning, and Operation</vt:lpstr>
      <vt:lpstr>Learning Objectives (1 of 2)</vt:lpstr>
      <vt:lpstr>Learning Objectives (2 of 2)</vt:lpstr>
      <vt:lpstr>The Role of Pricing and Revenue Management in the Supply Chain (1 of 2)</vt:lpstr>
      <vt:lpstr>The Role of Pricing and Revenue Management in the Supply Chain (2 of 2)</vt:lpstr>
      <vt:lpstr>Summary of Learning Objective 1 (1 of 2)</vt:lpstr>
      <vt:lpstr>Summary of Learning Objective 1 (2 of 2)</vt:lpstr>
      <vt:lpstr>Differential Pricing for Multiple Customer Segments (1 of 4)</vt:lpstr>
      <vt:lpstr>Differential Pricing for Multiple Customer Segments (2 of 4)</vt:lpstr>
      <vt:lpstr>Differential Pricing for Multiple Customer Segments (3 of 4)</vt:lpstr>
      <vt:lpstr>Differential Pricing for Multiple Customer Segments (4 of 4)</vt:lpstr>
      <vt:lpstr>Pricing to Multiple Segments (1 of 5)</vt:lpstr>
      <vt:lpstr>Pricing to Multiple Segments (2 of 5)</vt:lpstr>
      <vt:lpstr>Pricing to Multiple Segments (3 of 5)</vt:lpstr>
      <vt:lpstr>Pricing to Multiple Segments (4 of 5)</vt:lpstr>
      <vt:lpstr>Pricing to Multiple Segments (5 of 5)</vt:lpstr>
      <vt:lpstr>Allocating Capacity to Segments under Uncertainty (1 of 3)</vt:lpstr>
      <vt:lpstr>Allocating Capacity to Segments under Uncertainty (2 of 3)</vt:lpstr>
      <vt:lpstr>Allocating Capacity to Segments under Uncertainty (3 of 3)</vt:lpstr>
      <vt:lpstr>Allocating Capacity to Uncertain Demand from Multiple Segments</vt:lpstr>
      <vt:lpstr>Summary of Learning Objective 2</vt:lpstr>
      <vt:lpstr>Dynamic Pricing and Overbooking for Perishable Assets</vt:lpstr>
      <vt:lpstr>Dynamic Pricing (1 of 4)</vt:lpstr>
      <vt:lpstr>Dynamic Pricing (2 of 4)</vt:lpstr>
      <vt:lpstr>Dynamic Pricing (3 of 4)</vt:lpstr>
      <vt:lpstr>Dynamic Pricing (4 of 4)</vt:lpstr>
      <vt:lpstr>Evaluating Initial Quantity with Dynamic Pricing (1 of 2)</vt:lpstr>
      <vt:lpstr>Evaluating Initial Quantity with Dynamic Pricing (2 of 2)</vt:lpstr>
      <vt:lpstr>Overbooking in the Presence of Cancellation</vt:lpstr>
      <vt:lpstr>Overbooking</vt:lpstr>
      <vt:lpstr>Summary of Learning Objective 3 (1 of 2)</vt:lpstr>
      <vt:lpstr>Summary of Learning Objective 3 (2 of 2)</vt:lpstr>
      <vt:lpstr>Discounting and Peak Pricing for Seasonal Demand</vt:lpstr>
      <vt:lpstr>Summary of Learning Objective 4</vt:lpstr>
      <vt:lpstr>Constructing a Portfolio of Bulk Contracts and Spot Buying (1 of 2)</vt:lpstr>
      <vt:lpstr>Constructing a Portfolio of Bulk Contracts and Spot Buying (2 of 2)</vt:lpstr>
      <vt:lpstr>Long-Term Bulk Contracts Versus the Spot Market</vt:lpstr>
      <vt:lpstr>Summary of Learning Objective 5</vt:lpstr>
      <vt:lpstr>Some Practical Challenges When Using Revenue Management</vt:lpstr>
      <vt:lpstr>Summary of Learning Objective 6</vt:lpstr>
      <vt:lpstr>Copyright</vt:lpstr>
    </vt:vector>
  </TitlesOfParts>
  <Company>SPi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Supply Chain Management: Strategy, Planning, and Operation, 7e</dc:title>
  <dc:subject>Decision Science</dc:subject>
  <dc:creator>Chopra</dc:creator>
  <cp:keywords>Supply Chain Management</cp:keywords>
  <cp:lastModifiedBy>Kanagavalli V</cp:lastModifiedBy>
  <cp:revision>777</cp:revision>
  <dcterms:modified xsi:type="dcterms:W3CDTF">2017-12-08T06:43:12Z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682739</vt:lpwstr>
  </property>
  <property fmtid="{D5CDD505-2E9C-101B-9397-08002B2CF9AE}" pid="3" name="Offisync_ServerID">
    <vt:lpwstr>7e960520-0e88-4f05-9fa0-24079b61e486</vt:lpwstr>
  </property>
  <property fmtid="{D5CDD505-2E9C-101B-9397-08002B2CF9AE}" pid="4" name="Offisync_UpdateToken">
    <vt:lpwstr>2</vt:lpwstr>
  </property>
  <property fmtid="{D5CDD505-2E9C-101B-9397-08002B2CF9AE}" pid="5" name="Jive_VersionGuid">
    <vt:lpwstr>2e874262-9747-49d3-bf1e-677aeb587663</vt:lpwstr>
  </property>
  <property fmtid="{D5CDD505-2E9C-101B-9397-08002B2CF9AE}" pid="6" name="Offisync_ProviderInitializationData">
    <vt:lpwstr>https://neo.pearson.com</vt:lpwstr>
  </property>
  <property fmtid="{D5CDD505-2E9C-101B-9397-08002B2CF9AE}" pid="7" name="Jive_LatestUserAccountName">
    <vt:lpwstr>joel</vt:lpwstr>
  </property>
</Properties>
</file>